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60" r:id="rId3"/>
    <p:sldId id="264" r:id="rId4"/>
    <p:sldId id="265" r:id="rId5"/>
    <p:sldId id="271" r:id="rId6"/>
    <p:sldId id="266" r:id="rId7"/>
    <p:sldId id="275" r:id="rId8"/>
    <p:sldId id="276" r:id="rId9"/>
    <p:sldId id="272" r:id="rId10"/>
    <p:sldId id="263" r:id="rId11"/>
    <p:sldId id="261" r:id="rId12"/>
    <p:sldId id="273" r:id="rId13"/>
    <p:sldId id="278" r:id="rId14"/>
  </p:sldIdLst>
  <p:sldSz cx="12160250" cy="6840538"/>
  <p:notesSz cx="6858000" cy="9144000"/>
  <p:defaultTextStyle>
    <a:defPPr>
      <a:defRPr lang="cs-CZ"/>
    </a:defPPr>
    <a:lvl1pPr marL="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1pPr>
    <a:lvl2pPr marL="452537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2pPr>
    <a:lvl3pPr marL="90507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3pPr>
    <a:lvl4pPr marL="1357610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4pPr>
    <a:lvl5pPr marL="181014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5pPr>
    <a:lvl6pPr marL="2262683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6pPr>
    <a:lvl7pPr marL="2715219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7pPr>
    <a:lvl8pPr marL="3167756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8pPr>
    <a:lvl9pPr marL="3620292" algn="l" defTabSz="905073" rtl="0" eaLnBrk="1" latinLnBrk="0" hangingPunct="1">
      <a:defRPr sz="17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24" y="66"/>
      </p:cViewPr>
      <p:guideLst>
        <p:guide orient="horz" pos="2154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1901-92BB-4FDD-BA03-8B5D36861ACA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EE4EC-FC1D-4A5C-A5BA-DA124659C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03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9305" y="6450675"/>
            <a:ext cx="9242264" cy="216000"/>
          </a:xfrm>
        </p:spPr>
        <p:txBody>
          <a:bodyPr/>
          <a:lstStyle/>
          <a:p>
            <a:pPr algn="ctr"/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00" y="2898000"/>
            <a:ext cx="3341877" cy="10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7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870" y="1980001"/>
            <a:ext cx="10215134" cy="1612866"/>
          </a:xfrm>
        </p:spPr>
        <p:txBody>
          <a:bodyPr anchor="t">
            <a:normAutofit/>
          </a:bodyPr>
          <a:lstStyle>
            <a:lvl1pPr algn="l">
              <a:defRPr sz="3513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870" y="3592866"/>
            <a:ext cx="10215134" cy="1552712"/>
          </a:xfrm>
        </p:spPr>
        <p:txBody>
          <a:bodyPr/>
          <a:lstStyle>
            <a:lvl1pPr marL="0" indent="0" algn="l">
              <a:buNone/>
              <a:defRPr sz="3192">
                <a:solidFill>
                  <a:schemeClr val="accent2"/>
                </a:solidFill>
              </a:defRPr>
            </a:lvl1pPr>
            <a:lvl2pPr marL="608008" indent="0" algn="ctr">
              <a:buNone/>
              <a:defRPr sz="2659"/>
            </a:lvl2pPr>
            <a:lvl3pPr marL="1216015" indent="0" algn="ctr">
              <a:buNone/>
              <a:defRPr sz="2394"/>
            </a:lvl3pPr>
            <a:lvl4pPr marL="1824024" indent="0" algn="ctr">
              <a:buNone/>
              <a:defRPr sz="2128"/>
            </a:lvl4pPr>
            <a:lvl5pPr marL="2432032" indent="0" algn="ctr">
              <a:buNone/>
              <a:defRPr sz="2128"/>
            </a:lvl5pPr>
            <a:lvl6pPr marL="3040039" indent="0" algn="ctr">
              <a:buNone/>
              <a:defRPr sz="2128"/>
            </a:lvl6pPr>
            <a:lvl7pPr marL="3648047" indent="0" algn="ctr">
              <a:buNone/>
              <a:defRPr sz="2128"/>
            </a:lvl7pPr>
            <a:lvl8pPr marL="4256056" indent="0" algn="ctr">
              <a:buNone/>
              <a:defRPr sz="2128"/>
            </a:lvl8pPr>
            <a:lvl9pPr marL="4864063" indent="0" algn="ctr">
              <a:buNone/>
              <a:defRPr sz="2128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72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870" y="4380949"/>
            <a:ext cx="10215134" cy="982528"/>
          </a:xfrm>
        </p:spPr>
        <p:txBody>
          <a:bodyPr anchor="t">
            <a:normAutofit/>
          </a:bodyPr>
          <a:lstStyle>
            <a:lvl1pPr algn="ctr">
              <a:defRPr sz="3513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2870" y="5363480"/>
            <a:ext cx="10215134" cy="945883"/>
          </a:xfrm>
        </p:spPr>
        <p:txBody>
          <a:bodyPr/>
          <a:lstStyle>
            <a:lvl1pPr marL="0" indent="0" algn="ctr">
              <a:buNone/>
              <a:defRPr sz="3192">
                <a:solidFill>
                  <a:schemeClr val="accent2"/>
                </a:solidFill>
              </a:defRPr>
            </a:lvl1pPr>
            <a:lvl2pPr marL="608008" indent="0" algn="ctr">
              <a:buNone/>
              <a:defRPr sz="2659"/>
            </a:lvl2pPr>
            <a:lvl3pPr marL="1216015" indent="0" algn="ctr">
              <a:buNone/>
              <a:defRPr sz="2394"/>
            </a:lvl3pPr>
            <a:lvl4pPr marL="1824024" indent="0" algn="ctr">
              <a:buNone/>
              <a:defRPr sz="2128"/>
            </a:lvl4pPr>
            <a:lvl5pPr marL="2432032" indent="0" algn="ctr">
              <a:buNone/>
              <a:defRPr sz="2128"/>
            </a:lvl5pPr>
            <a:lvl6pPr marL="3040039" indent="0" algn="ctr">
              <a:buNone/>
              <a:defRPr sz="2128"/>
            </a:lvl6pPr>
            <a:lvl7pPr marL="3648047" indent="0" algn="ctr">
              <a:buNone/>
              <a:defRPr sz="2128"/>
            </a:lvl7pPr>
            <a:lvl8pPr marL="4256056" indent="0" algn="ctr">
              <a:buNone/>
              <a:defRPr sz="2128"/>
            </a:lvl8pPr>
            <a:lvl9pPr marL="4864063" indent="0" algn="ctr">
              <a:buNone/>
              <a:defRPr sz="2128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9305" y="6450675"/>
            <a:ext cx="9242264" cy="216000"/>
          </a:xfrm>
        </p:spPr>
        <p:txBody>
          <a:bodyPr/>
          <a:lstStyle/>
          <a:p>
            <a:pPr algn="ctr"/>
            <a:r>
              <a:rPr lang="cs-CZ" dirty="0"/>
              <a:t>autor prezentace, datum prezentace, univerzitní oddělení, fakulta, adresa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47" y="1260000"/>
            <a:ext cx="2202979" cy="18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4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34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870" y="2462400"/>
            <a:ext cx="4895025" cy="3898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979" y="2462400"/>
            <a:ext cx="4895025" cy="3898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238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10215134" cy="748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870" y="2368800"/>
            <a:ext cx="4893536" cy="693376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08" indent="0">
              <a:buNone/>
              <a:defRPr sz="2659" b="1"/>
            </a:lvl2pPr>
            <a:lvl3pPr marL="1216015" indent="0">
              <a:buNone/>
              <a:defRPr sz="2394" b="1"/>
            </a:lvl3pPr>
            <a:lvl4pPr marL="1824024" indent="0">
              <a:buNone/>
              <a:defRPr sz="2128" b="1"/>
            </a:lvl4pPr>
            <a:lvl5pPr marL="2432032" indent="0">
              <a:buNone/>
              <a:defRPr sz="2128" b="1"/>
            </a:lvl5pPr>
            <a:lvl6pPr marL="3040039" indent="0">
              <a:buNone/>
              <a:defRPr sz="2128" b="1"/>
            </a:lvl6pPr>
            <a:lvl7pPr marL="3648047" indent="0">
              <a:buNone/>
              <a:defRPr sz="2128" b="1"/>
            </a:lvl7pPr>
            <a:lvl8pPr marL="4256056" indent="0">
              <a:buNone/>
              <a:defRPr sz="2128" b="1"/>
            </a:lvl8pPr>
            <a:lvl9pPr marL="4864063" indent="0">
              <a:buNone/>
              <a:defRPr sz="2128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870" y="3151650"/>
            <a:ext cx="4893536" cy="32095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468" y="2368800"/>
            <a:ext cx="4893536" cy="693376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08" indent="0">
              <a:buNone/>
              <a:defRPr sz="2659" b="1"/>
            </a:lvl2pPr>
            <a:lvl3pPr marL="1216015" indent="0">
              <a:buNone/>
              <a:defRPr sz="2394" b="1"/>
            </a:lvl3pPr>
            <a:lvl4pPr marL="1824024" indent="0">
              <a:buNone/>
              <a:defRPr sz="2128" b="1"/>
            </a:lvl4pPr>
            <a:lvl5pPr marL="2432032" indent="0">
              <a:buNone/>
              <a:defRPr sz="2128" b="1"/>
            </a:lvl5pPr>
            <a:lvl6pPr marL="3040039" indent="0">
              <a:buNone/>
              <a:defRPr sz="2128" b="1"/>
            </a:lvl6pPr>
            <a:lvl7pPr marL="3648047" indent="0">
              <a:buNone/>
              <a:defRPr sz="2128" b="1"/>
            </a:lvl7pPr>
            <a:lvl8pPr marL="4256056" indent="0">
              <a:buNone/>
              <a:defRPr sz="2128" b="1"/>
            </a:lvl8pPr>
            <a:lvl9pPr marL="4864063" indent="0">
              <a:buNone/>
              <a:defRPr sz="2128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468" y="3151650"/>
            <a:ext cx="4893536" cy="32095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27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47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1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4059167" cy="748800"/>
          </a:xfrm>
        </p:spPr>
        <p:txBody>
          <a:bodyPr anchor="b">
            <a:normAutofit/>
          </a:bodyPr>
          <a:lstStyle>
            <a:lvl1pPr>
              <a:defRPr sz="3513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690" y="1620000"/>
            <a:ext cx="6018314" cy="4733283"/>
          </a:xfrm>
        </p:spPr>
        <p:txBody>
          <a:bodyPr>
            <a:normAutofit/>
          </a:bodyPr>
          <a:lstStyle>
            <a:lvl1pPr>
              <a:defRPr sz="3243"/>
            </a:lvl1pPr>
            <a:lvl2pPr>
              <a:defRPr sz="2702"/>
            </a:lvl2pPr>
            <a:lvl3pPr>
              <a:defRPr sz="2432"/>
            </a:lvl3pPr>
            <a:lvl4pPr>
              <a:defRPr sz="2162"/>
            </a:lvl4pPr>
            <a:lvl5pPr>
              <a:defRPr sz="2162"/>
            </a:lvl5pPr>
            <a:lvl6pPr>
              <a:defRPr sz="2659"/>
            </a:lvl6pPr>
            <a:lvl7pPr>
              <a:defRPr sz="2659"/>
            </a:lvl7pPr>
            <a:lvl8pPr>
              <a:defRPr sz="2659"/>
            </a:lvl8pPr>
            <a:lvl9pPr>
              <a:defRPr sz="2659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2870" y="2458274"/>
            <a:ext cx="4059167" cy="3902926"/>
          </a:xfrm>
        </p:spPr>
        <p:txBody>
          <a:bodyPr/>
          <a:lstStyle>
            <a:lvl1pPr marL="0" indent="0">
              <a:buNone/>
              <a:defRPr sz="2128"/>
            </a:lvl1pPr>
            <a:lvl2pPr marL="608008" indent="0">
              <a:buNone/>
              <a:defRPr sz="1862"/>
            </a:lvl2pPr>
            <a:lvl3pPr marL="1216015" indent="0">
              <a:buNone/>
              <a:defRPr sz="1596"/>
            </a:lvl3pPr>
            <a:lvl4pPr marL="1824024" indent="0">
              <a:buNone/>
              <a:defRPr sz="1330"/>
            </a:lvl4pPr>
            <a:lvl5pPr marL="2432032" indent="0">
              <a:buNone/>
              <a:defRPr sz="1330"/>
            </a:lvl5pPr>
            <a:lvl6pPr marL="3040039" indent="0">
              <a:buNone/>
              <a:defRPr sz="1330"/>
            </a:lvl6pPr>
            <a:lvl7pPr marL="3648047" indent="0">
              <a:buNone/>
              <a:defRPr sz="1330"/>
            </a:lvl7pPr>
            <a:lvl8pPr marL="4256056" indent="0">
              <a:buNone/>
              <a:defRPr sz="1330"/>
            </a:lvl8pPr>
            <a:lvl9pPr marL="4864063" indent="0">
              <a:buNone/>
              <a:defRPr sz="133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autor prezentace, datum prezentace, univerzitní oddělení, fakulta, adresa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6205-E093-439F-9685-8F7A4FC3F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8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2870" y="1620000"/>
            <a:ext cx="10215134" cy="74808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870" y="2460570"/>
            <a:ext cx="10215134" cy="3898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2870" y="6450675"/>
            <a:ext cx="9619119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5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autor prezentace, datum prezentace, univerzitní oddělení, fakulta, adresa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0473" y="6450675"/>
            <a:ext cx="427532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5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3B6205-E093-439F-9685-8F7A4FC3F425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2" y="540003"/>
            <a:ext cx="2560443" cy="7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sldNum="0" hdr="0" dt="0"/>
  <p:txStyles>
    <p:titleStyle>
      <a:lvl1pPr algn="l" defTabSz="1216015" rtl="0" eaLnBrk="1" latinLnBrk="0" hangingPunct="1">
        <a:lnSpc>
          <a:spcPct val="100000"/>
        </a:lnSpc>
        <a:spcBef>
          <a:spcPct val="0"/>
        </a:spcBef>
        <a:buNone/>
        <a:defRPr sz="3513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0365" indent="-360365" algn="l" defTabSz="1216015" rtl="0" eaLnBrk="1" latinLnBrk="0" hangingPunct="1">
        <a:lnSpc>
          <a:spcPct val="100000"/>
        </a:lnSpc>
        <a:spcBef>
          <a:spcPts val="1330"/>
        </a:spcBef>
        <a:buFont typeface="Arial" panose="020B0604020202020204" pitchFamily="34" charset="0"/>
        <a:buChar char="−"/>
        <a:defRPr sz="2702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9310" indent="-368945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243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9675" indent="-360365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216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47896" indent="-358221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189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18985" indent="-371091" algn="l" defTabSz="121601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−"/>
        <a:defRPr sz="1892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4043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952052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560059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8067" indent="-304004" algn="l" defTabSz="121601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08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015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024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032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039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047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056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063" algn="l" defTabSz="121601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hyperlink" Target="https://www.ff.upol.cz/uchazecum/prijimaci-rizeni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2558" y="1328452"/>
            <a:ext cx="10215134" cy="748080"/>
          </a:xfrm>
        </p:spPr>
        <p:txBody>
          <a:bodyPr>
            <a:normAutofit/>
          </a:bodyPr>
          <a:lstStyle/>
          <a:p>
            <a:pPr algn="ctr"/>
            <a:r>
              <a:rPr lang="cs-CZ" sz="4800" b="0" dirty="0">
                <a:latin typeface="Tw Cen MT" panose="020B0602020104020603" pitchFamily="34" charset="-18"/>
              </a:rPr>
              <a:t>KATEDRA HISTORIE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E1CF3B1D-06E3-4337-BA7C-B5F84F094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81" y="2258107"/>
            <a:ext cx="6016487" cy="4010992"/>
          </a:xfrm>
        </p:spPr>
      </p:pic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270564" y="6450674"/>
            <a:ext cx="9619119" cy="216000"/>
          </a:xfrm>
        </p:spPr>
        <p:txBody>
          <a:bodyPr/>
          <a:lstStyle/>
          <a:p>
            <a:pPr algn="ctr"/>
            <a:r>
              <a:rPr lang="cs-CZ" dirty="0">
                <a:latin typeface="Tw Cen MT" panose="020B0602020104020603" pitchFamily="34" charset="-18"/>
              </a:rPr>
              <a:t>Katedra historie, Filozofická fakulta UP, Na Hradě 5, 779 00 Olomouc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D7E92BD-3318-49EC-8AAA-15967F7964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1187692" y="6435650"/>
            <a:ext cx="539851" cy="4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0"/>
    </mc:Choice>
    <mc:Fallback xmlns="">
      <p:transition spd="slow" advTm="11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>
                <a:solidFill>
                  <a:schemeClr val="accent2"/>
                </a:solidFill>
                <a:latin typeface="Tw Cen MT" panose="020B0602020104020603" pitchFamily="34" charset="-18"/>
                <a:ea typeface="+mn-ea"/>
              </a:rPr>
              <a:t>Studium v zahraničí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cs-CZ" altLang="cs-CZ" dirty="0">
                <a:latin typeface="Tw Cen MT" panose="020B0602020104020603" pitchFamily="34" charset="-18"/>
              </a:rPr>
              <a:t>Studijní pobyt ERASMUS (1 – 2 semestry): 30 univerzit</a:t>
            </a:r>
          </a:p>
          <a:p>
            <a:pPr>
              <a:lnSpc>
                <a:spcPct val="150000"/>
              </a:lnSpc>
            </a:pPr>
            <a:r>
              <a:rPr lang="cs-CZ" altLang="cs-CZ" dirty="0">
                <a:latin typeface="Tw Cen MT" panose="020B0602020104020603" pitchFamily="34" charset="-18"/>
              </a:rPr>
              <a:t>Studijní pobyt CEEPUS (1 měsíc – 2 semestry): 8 univerzit</a:t>
            </a:r>
          </a:p>
          <a:p>
            <a:endParaRPr lang="cs-CZ" altLang="cs-CZ" dirty="0">
              <a:latin typeface="Tw Cen MT" panose="020B0602020104020603" pitchFamily="34" charset="-18"/>
            </a:endParaRPr>
          </a:p>
          <a:p>
            <a:r>
              <a:rPr lang="cs-CZ" altLang="cs-CZ" dirty="0" err="1">
                <a:latin typeface="Tw Cen MT" panose="020B0602020104020603" pitchFamily="34" charset="-18"/>
              </a:rPr>
              <a:t>Euroculture</a:t>
            </a:r>
            <a:r>
              <a:rPr lang="cs-CZ" altLang="cs-CZ" dirty="0">
                <a:latin typeface="Tw Cen MT" panose="020B0602020104020603" pitchFamily="34" charset="-18"/>
              </a:rPr>
              <a:t> ERASMUS MUNDUS  - prestižní multidisciplinární magisterský studijní program 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904C1AA-CED0-4963-88D4-AB0C6F3930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107" y="3244851"/>
            <a:ext cx="1952625" cy="2333625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E369DDD-6AF1-446B-9E8F-1C71E3B84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304" y="588848"/>
            <a:ext cx="1952625" cy="1952625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E85CD303-1BA3-461E-9CEF-181F1280EF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9880600" y="6402388"/>
            <a:ext cx="5842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01"/>
    </mc:Choice>
    <mc:Fallback xmlns="">
      <p:transition spd="slow" advTm="55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03" y="458252"/>
            <a:ext cx="2365741" cy="351312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62061F5-D803-49F2-BDFF-428215BD45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07" y="198901"/>
            <a:ext cx="2496551" cy="3590278"/>
          </a:xfrm>
          <a:prstGeom prst="rect">
            <a:avLst/>
          </a:prstGeom>
        </p:spPr>
      </p:pic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dirty="0">
                <a:solidFill>
                  <a:schemeClr val="accent2"/>
                </a:solidFill>
                <a:latin typeface="Tw Cen MT" panose="020B0602020104020603" pitchFamily="34" charset="-18"/>
                <a:ea typeface="+mn-ea"/>
              </a:rPr>
              <a:t>Výzkum na KHI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sz="half" idx="1"/>
          </p:nvPr>
        </p:nvSpPr>
        <p:spPr>
          <a:xfrm>
            <a:off x="1965504" y="2681342"/>
            <a:ext cx="3622702" cy="321718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altLang="cs-CZ" dirty="0">
                <a:latin typeface="Tw Cen MT" panose="020B0602020104020603" pitchFamily="34" charset="-18"/>
              </a:rPr>
              <a:t>výzkumné projekty národního i mezinárodního významu (např. náboženské dějiny, exilová studia, gender </a:t>
            </a:r>
            <a:r>
              <a:rPr lang="cs-CZ" altLang="cs-CZ" dirty="0" err="1">
                <a:latin typeface="Tw Cen MT" panose="020B0602020104020603" pitchFamily="34" charset="-18"/>
              </a:rPr>
              <a:t>history</a:t>
            </a:r>
            <a:r>
              <a:rPr lang="cs-CZ" altLang="cs-CZ" dirty="0">
                <a:latin typeface="Tw Cen MT" panose="020B0602020104020603" pitchFamily="34" charset="-18"/>
              </a:rPr>
              <a:t> ad.)</a:t>
            </a:r>
          </a:p>
          <a:p>
            <a:pPr marL="0" indent="0">
              <a:lnSpc>
                <a:spcPct val="120000"/>
              </a:lnSpc>
              <a:buNone/>
            </a:pPr>
            <a:endParaRPr lang="cs-CZ" altLang="cs-CZ" dirty="0">
              <a:latin typeface="Tw Cen MT" panose="020B0602020104020603" pitchFamily="34" charset="-18"/>
            </a:endParaRPr>
          </a:p>
          <a:p>
            <a:pPr>
              <a:lnSpc>
                <a:spcPct val="120000"/>
              </a:lnSpc>
            </a:pPr>
            <a:r>
              <a:rPr lang="cs-CZ" altLang="cs-CZ" dirty="0">
                <a:latin typeface="Tw Cen MT" panose="020B0602020104020603" pitchFamily="34" charset="-18"/>
              </a:rPr>
              <a:t>zapojení studujících do výzkumu</a:t>
            </a:r>
            <a:br>
              <a:rPr lang="cs-CZ" altLang="cs-CZ" dirty="0">
                <a:latin typeface="Tw Cen MT" panose="020B0602020104020603" pitchFamily="34" charset="-18"/>
              </a:rPr>
            </a:br>
            <a:endParaRPr lang="cs-CZ" altLang="cs-CZ" dirty="0">
              <a:latin typeface="Tw Cen MT" panose="020B0602020104020603" pitchFamily="34" charset="-18"/>
            </a:endParaRPr>
          </a:p>
        </p:txBody>
      </p:sp>
      <p:pic>
        <p:nvPicPr>
          <p:cNvPr id="15" name="Zástupný symbol pro obsah 14">
            <a:extLst>
              <a:ext uri="{FF2B5EF4-FFF2-40B4-BE49-F238E27FC236}">
                <a16:creationId xmlns:a16="http://schemas.microsoft.com/office/drawing/2014/main" id="{D1C0FFE6-E6B9-4668-8ACC-E2DA395FA0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474" y="2550279"/>
            <a:ext cx="2715651" cy="3898900"/>
          </a:xfr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63032ED3-8C12-45CC-8681-46AA0E0A3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9880600" y="6380616"/>
            <a:ext cx="613229" cy="45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9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84"/>
    </mc:Choice>
    <mc:Fallback xmlns="">
      <p:transition spd="slow" advTm="29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solidFill>
                  <a:schemeClr val="accent2"/>
                </a:solidFill>
                <a:latin typeface="Tw Cen MT" panose="020B0602020104020603" pitchFamily="34" charset="-18"/>
              </a:rPr>
              <a:t>Kde najít informace o studiu na Katedře historie a Filozofické fakultě 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00355" y="2593980"/>
            <a:ext cx="8698949" cy="3898669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dirty="0">
                <a:latin typeface="Tw Cen MT" panose="020B0602020104020603" pitchFamily="34" charset="-18"/>
              </a:rPr>
              <a:t>web Katedry historie: </a:t>
            </a:r>
            <a:r>
              <a:rPr lang="cs-CZ" b="1" dirty="0">
                <a:latin typeface="Tw Cen MT" panose="020B0602020104020603" pitchFamily="34" charset="-18"/>
              </a:rPr>
              <a:t>www.historie.upol.cz</a:t>
            </a:r>
          </a:p>
          <a:p>
            <a:r>
              <a:rPr lang="cs-CZ" dirty="0">
                <a:latin typeface="Tw Cen MT" panose="020B0602020104020603" pitchFamily="34" charset="-18"/>
              </a:rPr>
              <a:t>web o studiu na UPOL: </a:t>
            </a:r>
            <a:r>
              <a:rPr lang="cs-CZ" b="1" dirty="0">
                <a:latin typeface="Tw Cen MT" panose="020B0602020104020603" pitchFamily="34" charset="-18"/>
              </a:rPr>
              <a:t>www.univerzitnimesto.cz</a:t>
            </a:r>
          </a:p>
          <a:p>
            <a:pPr>
              <a:buFontTx/>
              <a:buChar char="-"/>
            </a:pPr>
            <a:r>
              <a:rPr lang="cs-CZ" dirty="0">
                <a:latin typeface="Tw Cen MT" panose="020B0602020104020603" pitchFamily="34" charset="-18"/>
              </a:rPr>
              <a:t>web Studuj historii na UPOL: </a:t>
            </a:r>
            <a:r>
              <a:rPr lang="cs-CZ" b="1" dirty="0">
                <a:latin typeface="Tw Cen MT" panose="020B0602020104020603" pitchFamily="34" charset="-18"/>
              </a:rPr>
              <a:t>newstudujhistorii.upol.cz</a:t>
            </a:r>
          </a:p>
          <a:p>
            <a:pPr>
              <a:buFontTx/>
              <a:buChar char="-"/>
            </a:pPr>
            <a:r>
              <a:rPr lang="cs-CZ" dirty="0">
                <a:latin typeface="Tw Cen MT" panose="020B0602020104020603" pitchFamily="34" charset="-18"/>
              </a:rPr>
              <a:t>web Studuj archivnictví na UPOL: </a:t>
            </a:r>
            <a:r>
              <a:rPr lang="cs-CZ" b="1" dirty="0">
                <a:latin typeface="Tw Cen MT" panose="020B0602020104020603" pitchFamily="34" charset="-18"/>
              </a:rPr>
              <a:t>newstudujarchivnictvi.upol.cz</a:t>
            </a:r>
          </a:p>
          <a:p>
            <a:pPr>
              <a:buFontTx/>
              <a:buChar char="-"/>
            </a:pPr>
            <a:r>
              <a:rPr lang="cs-CZ" dirty="0">
                <a:latin typeface="Tw Cen MT" panose="020B0602020104020603" pitchFamily="34" charset="-18"/>
              </a:rPr>
              <a:t>web Studuj archeologii na UPOL: </a:t>
            </a:r>
            <a:r>
              <a:rPr lang="cs-CZ" b="1" dirty="0">
                <a:latin typeface="Tw Cen MT" panose="020B0602020104020603" pitchFamily="34" charset="-18"/>
              </a:rPr>
              <a:t>newstudujarcheologii.upol.cz</a:t>
            </a:r>
          </a:p>
          <a:p>
            <a:pPr>
              <a:buFontTx/>
              <a:buChar char="-"/>
            </a:pPr>
            <a:r>
              <a:rPr lang="cs-CZ" dirty="0">
                <a:latin typeface="Tw Cen MT" panose="020B0602020104020603" pitchFamily="34" charset="-18"/>
              </a:rPr>
              <a:t>web s přehledem studijních programů na UPOL: </a:t>
            </a:r>
            <a:r>
              <a:rPr lang="cs-CZ" b="1" dirty="0">
                <a:latin typeface="Tw Cen MT" panose="020B0602020104020603" pitchFamily="34" charset="-18"/>
              </a:rPr>
              <a:t>studium.upol.cz </a:t>
            </a:r>
            <a:r>
              <a:rPr lang="cs-CZ" altLang="cs-CZ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dirty="0">
                <a:latin typeface="Tw Cen MT" panose="020B0602020104020603" pitchFamily="34" charset="-18"/>
              </a:rPr>
              <a:t>webové stránky oboru </a:t>
            </a:r>
            <a:r>
              <a:rPr lang="cs-CZ" dirty="0" err="1">
                <a:latin typeface="Tw Cen MT" panose="020B0602020104020603" pitchFamily="34" charset="-18"/>
              </a:rPr>
              <a:t>Euroculture</a:t>
            </a:r>
            <a:r>
              <a:rPr lang="cs-CZ" dirty="0">
                <a:latin typeface="Tw Cen MT" panose="020B0602020104020603" pitchFamily="34" charset="-18"/>
              </a:rPr>
              <a:t>: </a:t>
            </a:r>
            <a:r>
              <a:rPr lang="cs-CZ" b="1" dirty="0">
                <a:latin typeface="Tw Cen MT" panose="020B0602020104020603" pitchFamily="34" charset="-18"/>
              </a:rPr>
              <a:t>euroculture.upol.cz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cs-CZ" b="1" dirty="0">
              <a:latin typeface="Tw Cen MT" panose="020B0602020104020603" pitchFamily="34" charset="-18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B7CE3B41-F459-47C6-8426-F10CC13853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880600" y="6358844"/>
            <a:ext cx="642257" cy="48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1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7"/>
    </mc:Choice>
    <mc:Fallback xmlns="">
      <p:transition spd="slow" advTm="11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F1C6F-49EB-4C8B-8652-1777A9E6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87" y="3420268"/>
            <a:ext cx="10215134" cy="2954027"/>
          </a:xfrm>
        </p:spPr>
        <p:txBody>
          <a:bodyPr>
            <a:normAutofit/>
          </a:bodyPr>
          <a:lstStyle/>
          <a:p>
            <a:pPr algn="ctr"/>
            <a:r>
              <a:rPr lang="cs-CZ" sz="4400" dirty="0"/>
              <a:t>Těšíme se na vás na katedře historie</a:t>
            </a:r>
            <a:br>
              <a:rPr lang="cs-CZ" sz="4400" dirty="0"/>
            </a:br>
            <a:br>
              <a:rPr lang="cs-CZ" sz="4400" dirty="0"/>
            </a:br>
            <a:r>
              <a:rPr lang="cs-CZ" sz="2800" dirty="0"/>
              <a:t>hana.jadrna@upol.cz</a:t>
            </a:r>
            <a:br>
              <a:rPr lang="cs-CZ" sz="2800" dirty="0"/>
            </a:br>
            <a:r>
              <a:rPr lang="cs-CZ" sz="2800" dirty="0"/>
              <a:t>dominik.kupka01@upol.cz (studentský ambasador)</a:t>
            </a:r>
            <a:endParaRPr lang="cs-CZ" sz="4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AD5584-E42B-4FD1-9860-5D49A162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665517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B22C98CC-7C43-4DA0-9CA9-93ECDE689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880600" y="6402388"/>
            <a:ext cx="5842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0"/>
    </mc:Choice>
    <mc:Fallback xmlns="">
      <p:transition spd="slow" advTm="1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8EDE8B2D-833A-4B19-9D70-B56CF94D9D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 rotWithShape="1">
          <a:blip r:embed="rId4">
            <a:lum bright="70000" contrast="-70000"/>
          </a:blip>
          <a:srcRect l="-34451" t="-33703" r="-34451" b="-33703"/>
          <a:stretch/>
        </p:blipFill>
        <p:spPr>
          <a:xfrm>
            <a:off x="10700945" y="6240798"/>
            <a:ext cx="972869" cy="421861"/>
          </a:xfrm>
          <a:prstGeom prst="rect">
            <a:avLst/>
          </a:prstGeom>
        </p:spPr>
      </p:pic>
      <p:sp>
        <p:nvSpPr>
          <p:cNvPr id="307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>
                <a:solidFill>
                  <a:schemeClr val="accent2"/>
                </a:solidFill>
                <a:latin typeface="Tw Cen MT" panose="020B0602020104020603" pitchFamily="34" charset="-18"/>
                <a:ea typeface="+mn-ea"/>
              </a:rPr>
              <a:t>Studijní programy KHI</a:t>
            </a: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b="1" dirty="0">
                <a:latin typeface="Tw Cen MT" panose="020B0602020104020603" pitchFamily="34" charset="-18"/>
              </a:rPr>
              <a:t>Historické vědy </a:t>
            </a:r>
            <a:r>
              <a:rPr lang="cs-CZ" altLang="cs-CZ" dirty="0">
                <a:latin typeface="Tw Cen MT" panose="020B0602020104020603" pitchFamily="34" charset="-18"/>
              </a:rPr>
              <a:t>– bakalářské, magisterské a doktorské studium</a:t>
            </a:r>
          </a:p>
          <a:p>
            <a:r>
              <a:rPr lang="cs-CZ" altLang="cs-CZ" dirty="0">
                <a:latin typeface="Tw Cen MT" panose="020B0602020104020603" pitchFamily="34" charset="-18"/>
              </a:rPr>
              <a:t>Archivnictví – bakalářské studium</a:t>
            </a:r>
          </a:p>
          <a:p>
            <a:r>
              <a:rPr lang="cs-CZ" altLang="cs-CZ" dirty="0">
                <a:latin typeface="Tw Cen MT" panose="020B0602020104020603" pitchFamily="34" charset="-18"/>
              </a:rPr>
              <a:t>Archeologie – bakalářské a magisterské studium</a:t>
            </a:r>
          </a:p>
          <a:p>
            <a:r>
              <a:rPr lang="cs-CZ" altLang="cs-CZ" dirty="0" err="1">
                <a:latin typeface="Tw Cen MT" panose="020B0602020104020603" pitchFamily="34" charset="-18"/>
              </a:rPr>
              <a:t>Euroculture</a:t>
            </a:r>
            <a:r>
              <a:rPr lang="cs-CZ" altLang="cs-CZ" dirty="0">
                <a:latin typeface="Tw Cen MT" panose="020B0602020104020603" pitchFamily="34" charset="-18"/>
              </a:rPr>
              <a:t> – magisterské studium</a:t>
            </a:r>
          </a:p>
          <a:p>
            <a:pPr marL="0" indent="0">
              <a:buNone/>
            </a:pPr>
            <a:endParaRPr lang="cs-CZ" altLang="cs-CZ" dirty="0">
              <a:latin typeface="Tw Cen MT" panose="020B0602020104020603" pitchFamily="34" charset="-18"/>
            </a:endParaRPr>
          </a:p>
          <a:p>
            <a:r>
              <a:rPr lang="cs-CZ" altLang="cs-CZ" dirty="0">
                <a:latin typeface="Tw Cen MT" panose="020B0602020104020603" pitchFamily="34" charset="-18"/>
              </a:rPr>
              <a:t>Historie se zaměřením na vzdělávání – bakalářské studium (společný program s </a:t>
            </a:r>
            <a:r>
              <a:rPr lang="cs-CZ" altLang="cs-CZ" dirty="0" err="1">
                <a:latin typeface="Tw Cen MT" panose="020B0602020104020603" pitchFamily="34" charset="-18"/>
              </a:rPr>
              <a:t>PdF</a:t>
            </a:r>
            <a:r>
              <a:rPr lang="cs-CZ" altLang="cs-CZ" dirty="0">
                <a:latin typeface="Tw Cen MT" panose="020B0602020104020603" pitchFamily="34" charset="-18"/>
              </a:rPr>
              <a:t>)</a:t>
            </a:r>
          </a:p>
          <a:p>
            <a:r>
              <a:rPr lang="cs-CZ" altLang="cs-CZ" dirty="0">
                <a:latin typeface="Tw Cen MT" panose="020B0602020104020603" pitchFamily="34" charset="-18"/>
              </a:rPr>
              <a:t>Učitelství dějepisu – magisterské studium (společný program s </a:t>
            </a:r>
            <a:r>
              <a:rPr lang="cs-CZ" altLang="cs-CZ" dirty="0" err="1">
                <a:latin typeface="Tw Cen MT" panose="020B0602020104020603" pitchFamily="34" charset="-18"/>
              </a:rPr>
              <a:t>PdF</a:t>
            </a:r>
            <a:r>
              <a:rPr lang="cs-CZ" altLang="cs-CZ" dirty="0">
                <a:latin typeface="Tw Cen MT" panose="020B0602020104020603" pitchFamily="34" charset="-18"/>
              </a:rPr>
              <a:t>)</a:t>
            </a:r>
          </a:p>
          <a:p>
            <a:endParaRPr lang="cs-CZ" altLang="cs-CZ" dirty="0">
              <a:latin typeface="Tw Cen MT" panose="020B0602020104020603" pitchFamily="34" charset="-1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D2AAA59-A8F6-41A6-AA81-1C4D5104A7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413" y="286383"/>
            <a:ext cx="2954579" cy="19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0"/>
    </mc:Choice>
    <mc:Fallback xmlns="">
      <p:transition spd="slow" advTm="2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2400" dirty="0">
                <a:solidFill>
                  <a:schemeClr val="accent2"/>
                </a:solidFill>
                <a:latin typeface="Tw Cen MT" panose="020B0602020104020603" pitchFamily="34" charset="-18"/>
                <a:ea typeface="+mn-ea"/>
              </a:rPr>
              <a:t>Přijímací zkoušky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2326114" y="3006264"/>
            <a:ext cx="7560000" cy="286650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  <a:defRPr/>
            </a:pPr>
            <a:r>
              <a:rPr lang="cs-CZ" dirty="0">
                <a:latin typeface="Tw Cen MT" panose="020B0602020104020603" pitchFamily="34" charset="-18"/>
              </a:rPr>
              <a:t>Test předpokladů ke studiu na FF UP (SPF)</a:t>
            </a:r>
          </a:p>
          <a:p>
            <a:pPr>
              <a:buFontTx/>
              <a:buChar char="-"/>
              <a:defRPr/>
            </a:pPr>
            <a:r>
              <a:rPr lang="cs-CZ" dirty="0">
                <a:latin typeface="Tw Cen MT" panose="020B0602020104020603" pitchFamily="34" charset="-18"/>
              </a:rPr>
              <a:t>Oborový test z historie (Historické vědy – samostatný studijní program)</a:t>
            </a:r>
          </a:p>
          <a:p>
            <a:pPr>
              <a:buFontTx/>
              <a:buChar char="-"/>
              <a:defRPr/>
            </a:pPr>
            <a:r>
              <a:rPr lang="cs-CZ" dirty="0">
                <a:latin typeface="Tw Cen MT" panose="020B0602020104020603" pitchFamily="34" charset="-18"/>
              </a:rPr>
              <a:t>Ústní pohovor nad tématem zamýšlené diplomové práce (navazující magisterské studium)</a:t>
            </a:r>
          </a:p>
          <a:p>
            <a:pPr marL="0" indent="0">
              <a:buNone/>
              <a:defRPr/>
            </a:pPr>
            <a:endParaRPr lang="cs-CZ" dirty="0">
              <a:latin typeface="Tw Cen MT" panose="020B0602020104020603" pitchFamily="34" charset="-18"/>
            </a:endParaRPr>
          </a:p>
          <a:p>
            <a:pPr marL="0" indent="0">
              <a:buNone/>
              <a:defRPr/>
            </a:pPr>
            <a:r>
              <a:rPr lang="cs-CZ" dirty="0">
                <a:latin typeface="Tw Cen MT" panose="020B0602020104020603" pitchFamily="34" charset="-18"/>
                <a:hlinkClick r:id="rId4"/>
              </a:rPr>
              <a:t>https://www.ff.upol.cz/uchazecum/prijimaci-rizeni/</a:t>
            </a:r>
            <a:endParaRPr lang="cs-CZ" dirty="0">
              <a:latin typeface="Tw Cen MT" panose="020B0602020104020603" pitchFamily="34" charset="-18"/>
            </a:endParaRPr>
          </a:p>
          <a:p>
            <a:pPr marL="0" indent="0">
              <a:buNone/>
              <a:defRPr/>
            </a:pPr>
            <a:endParaRPr lang="cs-CZ" dirty="0">
              <a:latin typeface="Tw Cen MT" panose="020B0602020104020603" pitchFamily="34" charset="-18"/>
            </a:endParaRPr>
          </a:p>
          <a:p>
            <a:pPr marL="0" indent="0">
              <a:buNone/>
              <a:defRPr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2CC56B4-00E8-499E-9F98-1C8794C74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729" y="481303"/>
            <a:ext cx="5036278" cy="1767367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068FD8B6-9270-4A96-A405-833A09DD64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9880600" y="6347960"/>
            <a:ext cx="656771" cy="49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54"/>
    </mc:Choice>
    <mc:Fallback xmlns="">
      <p:transition spd="slow" advTm="51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2660357" y="1445039"/>
            <a:ext cx="6510865" cy="497753"/>
          </a:xfrm>
        </p:spPr>
        <p:txBody>
          <a:bodyPr>
            <a:normAutofit/>
          </a:bodyPr>
          <a:lstStyle/>
          <a:p>
            <a:r>
              <a:rPr lang="cs-CZ" altLang="cs-CZ" sz="2400" dirty="0">
                <a:solidFill>
                  <a:schemeClr val="accent2"/>
                </a:solidFill>
                <a:latin typeface="Tw Cen MT" panose="020B0602020104020603" pitchFamily="34" charset="-18"/>
                <a:ea typeface="+mn-ea"/>
              </a:rPr>
              <a:t>Výsledky přijímacího řízení 2021</a:t>
            </a:r>
          </a:p>
        </p:txBody>
      </p:sp>
      <p:graphicFrame>
        <p:nvGraphicFramePr>
          <p:cNvPr id="7227" name="Group 5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892538"/>
              </p:ext>
            </p:extLst>
          </p:nvPr>
        </p:nvGraphicFramePr>
        <p:xfrm>
          <a:off x="2886300" y="2080565"/>
          <a:ext cx="6388113" cy="4074380"/>
        </p:xfrm>
        <a:graphic>
          <a:graphicData uri="http://schemas.openxmlformats.org/drawingml/2006/table">
            <a:tbl>
              <a:tblPr/>
              <a:tblGrid>
                <a:gridCol w="1852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0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-18"/>
                      </a:endParaRP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-18"/>
                      </a:endParaRP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</a:rPr>
                        <a:t>Počet přihlášek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</a:rPr>
                        <a:t>Počet přijatých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049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w Cen MT" panose="020B0602020104020603" pitchFamily="34" charset="-1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w Cen MT" panose="020B0602020104020603" pitchFamily="34" charset="-1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w Cen MT" panose="020B0602020104020603" pitchFamily="34" charset="-1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Bakalářské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studium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Historické vědy samostatný studijní program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101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101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04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Historické vědy maior/minor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95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76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1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Archivnictví samostatný st.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pr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.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21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21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1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Archivnictví maior/minor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9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9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1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Archeologie samostatný st.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pr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.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w Cen MT" panose="020B0602020104020603" pitchFamily="34" charset="-18"/>
                      </a:endParaRP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w Cen MT" panose="020B0602020104020603" pitchFamily="34" charset="-18"/>
                      </a:endParaRP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Archeologie maior/minor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10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w Cen MT" panose="020B0602020104020603" pitchFamily="34" charset="-18"/>
                        </a:rPr>
                        <a:t>7</a:t>
                      </a:r>
                    </a:p>
                  </a:txBody>
                  <a:tcPr marL="89989" marR="89989" marT="45010" marB="450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128C050-9CF6-4BCA-8E21-020820EC99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880600" y="6413272"/>
            <a:ext cx="569686" cy="4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7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7"/>
    </mc:Choice>
    <mc:Fallback xmlns="">
      <p:transition spd="slow" advTm="21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7933" y="1451288"/>
            <a:ext cx="7560000" cy="748080"/>
          </a:xfrm>
        </p:spPr>
        <p:txBody>
          <a:bodyPr>
            <a:normAutofit/>
          </a:bodyPr>
          <a:lstStyle/>
          <a:p>
            <a:r>
              <a:rPr lang="cs-CZ" altLang="cs-CZ" sz="2400" dirty="0">
                <a:solidFill>
                  <a:schemeClr val="accent2"/>
                </a:solidFill>
                <a:latin typeface="Tw Cen MT" panose="020B0602020104020603" pitchFamily="34" charset="-18"/>
              </a:rPr>
              <a:t>Výsledky přijímacího řízení 2021</a:t>
            </a:r>
            <a:endParaRPr lang="cs-CZ" sz="2400" dirty="0">
              <a:latin typeface="Tw Cen MT" panose="020B0602020104020603" pitchFamily="34" charset="-18"/>
            </a:endParaRPr>
          </a:p>
        </p:txBody>
      </p:sp>
      <p:graphicFrame>
        <p:nvGraphicFramePr>
          <p:cNvPr id="6" name="Group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56365"/>
              </p:ext>
            </p:extLst>
          </p:nvPr>
        </p:nvGraphicFramePr>
        <p:xfrm>
          <a:off x="2706239" y="2471813"/>
          <a:ext cx="6490656" cy="3139742"/>
        </p:xfrm>
        <a:graphic>
          <a:graphicData uri="http://schemas.openxmlformats.org/drawingml/2006/table">
            <a:tbl>
              <a:tblPr/>
              <a:tblGrid>
                <a:gridCol w="1882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0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-18"/>
                      </a:endParaRP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-18"/>
                      </a:endParaRP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</a:rPr>
                        <a:t>Počet přihlášek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</a:rPr>
                        <a:t>Počet přijatých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36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-1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</a:rPr>
                        <a:t>Magisterské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</a:rPr>
                        <a:t>studium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ea typeface="+mn-ea"/>
                          <a:cs typeface="+mn-cs"/>
                        </a:rPr>
                        <a:t>Historické vědy samostatný st. program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83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</a:rPr>
                        <a:t>18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83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</a:rPr>
                        <a:t>11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83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2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ea typeface="+mn-ea"/>
                          <a:cs typeface="+mn-cs"/>
                        </a:rPr>
                        <a:t>Historické vědy maior/minor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</a:rPr>
                        <a:t>16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</a:rPr>
                        <a:t>14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2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ea typeface="+mn-ea"/>
                          <a:cs typeface="+mn-cs"/>
                        </a:rPr>
                        <a:t>Archeologie samostatný st. program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83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</a:rPr>
                        <a:t>14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83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</a:rPr>
                        <a:t>10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83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797281"/>
                  </a:ext>
                </a:extLst>
              </a:tr>
              <a:tr h="5182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ea typeface="+mn-ea"/>
                          <a:cs typeface="+mn-cs"/>
                        </a:rPr>
                        <a:t>Archeologie maior/minor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</a:rPr>
                        <a:t>2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</a:rPr>
                        <a:t>2</a:t>
                      </a:r>
                    </a:p>
                  </a:txBody>
                  <a:tcPr marL="91434" marR="91434"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80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278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dirty="0">
                <a:solidFill>
                  <a:schemeClr val="accent2"/>
                </a:solidFill>
                <a:latin typeface="Tw Cen MT" panose="020B0602020104020603" pitchFamily="34" charset="-18"/>
              </a:rPr>
              <a:t>Historické vědy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altLang="cs-CZ" dirty="0">
                <a:latin typeface="Tw Cen MT" panose="020B0602020104020603" pitchFamily="34" charset="-18"/>
              </a:rPr>
              <a:t>Bakalářské studium </a:t>
            </a:r>
          </a:p>
          <a:p>
            <a:endParaRPr lang="cs-CZ" altLang="cs-CZ" dirty="0">
              <a:latin typeface="Tw Cen MT" panose="020B0602020104020603" pitchFamily="34" charset="-18"/>
            </a:endParaRPr>
          </a:p>
          <a:p>
            <a:r>
              <a:rPr lang="cs-CZ" altLang="cs-CZ" dirty="0">
                <a:latin typeface="Tw Cen MT" panose="020B0602020104020603" pitchFamily="34" charset="-18"/>
              </a:rPr>
              <a:t>Prezenční forma</a:t>
            </a:r>
          </a:p>
          <a:p>
            <a:endParaRPr lang="cs-CZ" altLang="cs-CZ" dirty="0">
              <a:latin typeface="Tw Cen MT" panose="020B0602020104020603" pitchFamily="34" charset="-18"/>
            </a:endParaRPr>
          </a:p>
          <a:p>
            <a:r>
              <a:rPr lang="cs-CZ" altLang="cs-CZ" dirty="0">
                <a:latin typeface="Tw Cen MT" panose="020B0602020104020603" pitchFamily="34" charset="-18"/>
              </a:rPr>
              <a:t>Samostatný studijní program</a:t>
            </a:r>
          </a:p>
          <a:p>
            <a:r>
              <a:rPr lang="cs-CZ" dirty="0">
                <a:latin typeface="Tw Cen MT" panose="020B0602020104020603" pitchFamily="34" charset="-18"/>
              </a:rPr>
              <a:t>maior (hlavní) studijní program</a:t>
            </a:r>
          </a:p>
          <a:p>
            <a:r>
              <a:rPr lang="cs-CZ" dirty="0">
                <a:latin typeface="Tw Cen MT" panose="020B0602020104020603" pitchFamily="34" charset="-18"/>
              </a:rPr>
              <a:t>minor (vedlejší studijní program)</a:t>
            </a:r>
          </a:p>
          <a:p>
            <a:pPr marL="0" indent="0">
              <a:buNone/>
            </a:pPr>
            <a:br>
              <a:rPr lang="cs-CZ" dirty="0">
                <a:latin typeface="Tw Cen MT" panose="020B0602020104020603" pitchFamily="34" charset="-18"/>
              </a:rPr>
            </a:br>
            <a:endParaRPr lang="cs-CZ" altLang="cs-CZ" dirty="0">
              <a:latin typeface="Tw Cen MT" panose="020B0602020104020603" pitchFamily="34" charset="-18"/>
            </a:endParaRPr>
          </a:p>
          <a:p>
            <a:pPr marL="0" indent="0">
              <a:buNone/>
            </a:pPr>
            <a:endParaRPr lang="cs-CZ" altLang="cs-CZ" dirty="0">
              <a:latin typeface="Tw Cen MT" panose="020B0602020104020603" pitchFamily="34" charset="-18"/>
            </a:endParaRPr>
          </a:p>
          <a:p>
            <a:pPr marL="0" indent="0">
              <a:buNone/>
            </a:pPr>
            <a:endParaRPr lang="cs-CZ" altLang="cs-CZ" dirty="0">
              <a:latin typeface="Tw Cen MT" panose="020B0602020104020603" pitchFamily="34" charset="-18"/>
            </a:endParaRP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48EE0E8-B462-4F97-B163-4C9952F6DE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195" y="3683594"/>
            <a:ext cx="3878218" cy="258547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0035238-E1CE-4D48-A9BC-D567FD0420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244" y="108945"/>
            <a:ext cx="4652169" cy="30480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D58DFAF-C4EC-4FF3-BC6F-B5562D4678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9880600" y="6478588"/>
            <a:ext cx="4826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51"/>
    </mc:Choice>
    <mc:Fallback xmlns="">
      <p:transition spd="slow" advTm="7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2CC33-A2AF-4693-B40B-AA3CD6B2B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w Cen MT" panose="020B0602020104020603" pitchFamily="34" charset="-18"/>
              </a:rPr>
              <a:t>Studijní program Historické vědy maior/minor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B7F95A-F13C-4D01-85CB-2877334C01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i="1" dirty="0">
                <a:latin typeface="Tw Cen MT" panose="020B0602020104020603" pitchFamily="34" charset="-18"/>
              </a:rPr>
              <a:t>Jedná se o studium s dvěma studijními zaměřeními a tento studijní program bude hlavním studijním programem, </a:t>
            </a:r>
            <a:r>
              <a:rPr lang="cs-CZ" b="1" i="1" dirty="0">
                <a:latin typeface="Tw Cen MT" panose="020B0602020104020603" pitchFamily="34" charset="-18"/>
              </a:rPr>
              <a:t>ve kterém studující píší závěrečnou práci</a:t>
            </a:r>
            <a:r>
              <a:rPr lang="cs-CZ" i="1" dirty="0">
                <a:latin typeface="Tw Cen MT" panose="020B0602020104020603" pitchFamily="34" charset="-18"/>
              </a:rPr>
              <a:t> a ke kterému je nutné přibrat jiný, vedlejší studijní program.</a:t>
            </a:r>
            <a:br>
              <a:rPr lang="cs-CZ" i="1" dirty="0">
                <a:latin typeface="Tw Cen MT" panose="020B0602020104020603" pitchFamily="34" charset="-18"/>
              </a:rPr>
            </a:br>
            <a:endParaRPr lang="cs-CZ" i="1" dirty="0">
              <a:latin typeface="Tw Cen MT" panose="020B0602020104020603" pitchFamily="34" charset="-18"/>
            </a:endParaRPr>
          </a:p>
          <a:p>
            <a:r>
              <a:rPr lang="cs-CZ" i="1" dirty="0">
                <a:latin typeface="Tw Cen MT" panose="020B0602020104020603" pitchFamily="34" charset="-18"/>
              </a:rPr>
              <a:t>Tento studijní program lze také studovat ve variantě vedlejšího studijního programu</a:t>
            </a:r>
            <a:endParaRPr lang="cs-CZ" altLang="cs-CZ" dirty="0">
              <a:latin typeface="Tw Cen MT" panose="020B0602020104020603" pitchFamily="34" charset="-18"/>
            </a:endParaRPr>
          </a:p>
          <a:p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50427E9-F840-4AFB-955C-B21BBC96F6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latin typeface="Tw Cen MT" panose="020B0602020104020603" pitchFamily="34" charset="-18"/>
              </a:rPr>
              <a:t>Ideální je kombinace s dalším příbuzným minor/maior programem v nabídce FF (archeologie, archivnictví, </a:t>
            </a:r>
            <a:r>
              <a:rPr lang="cs-CZ" dirty="0" err="1">
                <a:latin typeface="Tw Cen MT" panose="020B0602020104020603" pitchFamily="34" charset="-18"/>
              </a:rPr>
              <a:t>judaistika</a:t>
            </a:r>
            <a:r>
              <a:rPr lang="cs-CZ" dirty="0">
                <a:latin typeface="Tw Cen MT" panose="020B0602020104020603" pitchFamily="34" charset="-18"/>
              </a:rPr>
              <a:t>, latinská filologie)</a:t>
            </a:r>
          </a:p>
          <a:p>
            <a:endParaRPr lang="cs-CZ" dirty="0">
              <a:latin typeface="Tw Cen MT" panose="020B0602020104020603" pitchFamily="34" charset="-18"/>
            </a:endParaRPr>
          </a:p>
          <a:p>
            <a:r>
              <a:rPr lang="cs-CZ" dirty="0">
                <a:latin typeface="Tw Cen MT" panose="020B0602020104020603" pitchFamily="34" charset="-18"/>
              </a:rPr>
              <a:t>Ale možná je kombinace s kterýmkoliv dalším programem v rámci FF UP, či s vybranými programy na FTK a </a:t>
            </a:r>
            <a:r>
              <a:rPr lang="cs-CZ" dirty="0" err="1">
                <a:latin typeface="Tw Cen MT" panose="020B0602020104020603" pitchFamily="34" charset="-18"/>
              </a:rPr>
              <a:t>PřF</a:t>
            </a: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DDAF41C1-18AA-498C-BE80-3884305E6C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880600" y="6424160"/>
            <a:ext cx="555171" cy="4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9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20"/>
    </mc:Choice>
    <mc:Fallback xmlns="">
      <p:transition spd="slow" advTm="89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dirty="0">
                <a:solidFill>
                  <a:schemeClr val="accent2"/>
                </a:solidFill>
                <a:latin typeface="Tw Cen MT" panose="020B0602020104020603" pitchFamily="34" charset="-18"/>
              </a:rPr>
              <a:t>Náplň studia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altLang="cs-CZ" b="1" dirty="0">
                <a:latin typeface="Tw Cen MT" panose="020B0602020104020603" pitchFamily="34" charset="-18"/>
              </a:rPr>
              <a:t>Bakalářské studium </a:t>
            </a:r>
          </a:p>
          <a:p>
            <a:pPr marL="0" indent="0">
              <a:buNone/>
            </a:pPr>
            <a:endParaRPr lang="cs-CZ" altLang="cs-CZ" b="1" dirty="0">
              <a:latin typeface="Tw Cen MT" panose="020B0602020104020603" pitchFamily="34" charset="-1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>
                <a:latin typeface="Tw Cen MT" panose="020B0602020104020603" pitchFamily="34" charset="-18"/>
              </a:rPr>
              <a:t>jednotlivé dějinné etapy (pravěk, starověk, středověk, raný novověk, 19. století, 20. století)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>
                <a:latin typeface="Tw Cen MT" panose="020B0602020104020603" pitchFamily="34" charset="-18"/>
              </a:rPr>
              <a:t>jazyková příprava (němčina, latina)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>
                <a:latin typeface="Tw Cen MT" panose="020B0602020104020603" pitchFamily="34" charset="-18"/>
              </a:rPr>
              <a:t>pomocné vědy historické </a:t>
            </a:r>
          </a:p>
          <a:p>
            <a:endParaRPr lang="cs-CZ" altLang="cs-CZ" dirty="0">
              <a:latin typeface="Tw Cen MT" panose="020B0602020104020603" pitchFamily="34" charset="-18"/>
            </a:endParaRPr>
          </a:p>
          <a:p>
            <a:pPr marL="0" indent="0">
              <a:buNone/>
            </a:pPr>
            <a:br>
              <a:rPr lang="cs-CZ" dirty="0">
                <a:latin typeface="Tw Cen MT" panose="020B0602020104020603" pitchFamily="34" charset="-18"/>
              </a:rPr>
            </a:br>
            <a:endParaRPr lang="cs-CZ" altLang="cs-CZ" dirty="0">
              <a:latin typeface="Tw Cen MT" panose="020B0602020104020603" pitchFamily="34" charset="-18"/>
            </a:endParaRPr>
          </a:p>
          <a:p>
            <a:pPr marL="0" indent="0">
              <a:buNone/>
            </a:pPr>
            <a:endParaRPr lang="cs-CZ" altLang="cs-CZ" dirty="0">
              <a:latin typeface="Tw Cen MT" panose="020B0602020104020603" pitchFamily="34" charset="-18"/>
            </a:endParaRPr>
          </a:p>
          <a:p>
            <a:pPr marL="0" indent="0">
              <a:buNone/>
            </a:pPr>
            <a:endParaRPr lang="cs-CZ" altLang="cs-CZ" dirty="0">
              <a:latin typeface="Tw Cen MT" panose="020B0602020104020603" pitchFamily="34" charset="-18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6743740" y="2513916"/>
            <a:ext cx="3907089" cy="3898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altLang="cs-CZ" b="1" dirty="0">
                <a:latin typeface="Tw Cen MT" panose="020B0602020104020603" pitchFamily="34" charset="-18"/>
              </a:rPr>
              <a:t>Magisterské studium </a:t>
            </a:r>
          </a:p>
          <a:p>
            <a:pPr marL="0" indent="0">
              <a:buNone/>
            </a:pPr>
            <a:endParaRPr lang="cs-CZ" altLang="cs-CZ" b="1" dirty="0">
              <a:latin typeface="Tw Cen MT" panose="020B0602020104020603" pitchFamily="34" charset="-1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>
                <a:latin typeface="Tw Cen MT" panose="020B0602020104020603" pitchFamily="34" charset="-18"/>
              </a:rPr>
              <a:t>specializace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>
                <a:latin typeface="Tw Cen MT" panose="020B0602020104020603" pitchFamily="34" charset="-18"/>
              </a:rPr>
              <a:t>výběrové předměty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>
                <a:latin typeface="Tw Cen MT" panose="020B0602020104020603" pitchFamily="34" charset="-18"/>
              </a:rPr>
              <a:t>historiografie, metodologie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8497CF4-BD29-4603-BA20-B593E69F5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880600" y="6262866"/>
            <a:ext cx="770229" cy="5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42"/>
    </mc:Choice>
    <mc:Fallback xmlns="">
      <p:transition spd="slow" advTm="9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0203" y="1323786"/>
            <a:ext cx="7560000" cy="7488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accent2"/>
                </a:solidFill>
                <a:latin typeface="Tw Cen MT" panose="020B0602020104020603" pitchFamily="34" charset="-18"/>
              </a:rPr>
              <a:t>Uplatnění absolventů a absolventek programu Historické vědy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F591443F-7F01-4150-8790-763EDEDDF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3083" y="1956676"/>
            <a:ext cx="3621600" cy="693376"/>
          </a:xfrm>
        </p:spPr>
        <p:txBody>
          <a:bodyPr/>
          <a:lstStyle/>
          <a:p>
            <a:r>
              <a:rPr lang="cs-CZ" dirty="0">
                <a:latin typeface="Tw Cen MT" panose="020B0602020104020603" pitchFamily="34" charset="-18"/>
              </a:rPr>
              <a:t>Profese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3FC9FBB-6151-48CA-ACAA-0FA89D88C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23082" y="2752405"/>
            <a:ext cx="3621600" cy="3661274"/>
          </a:xfrm>
        </p:spPr>
        <p:txBody>
          <a:bodyPr>
            <a:normAutofit fontScale="55000" lnSpcReduction="20000"/>
          </a:bodyPr>
          <a:lstStyle/>
          <a:p>
            <a:r>
              <a:rPr lang="cs-CZ" dirty="0">
                <a:latin typeface="Tw Cen MT" panose="020B0602020104020603" pitchFamily="34" charset="-18"/>
              </a:rPr>
              <a:t>kurátor/kurátorka muzejních či galerijních sbírek</a:t>
            </a:r>
          </a:p>
          <a:p>
            <a:r>
              <a:rPr lang="cs-CZ" dirty="0">
                <a:latin typeface="Tw Cen MT" panose="020B0602020104020603" pitchFamily="34" charset="-18"/>
              </a:rPr>
              <a:t>odborný pracovník / odborná pracovnice muzea, památkového ústavu, odboru městské správy, obecně prospěšné společnosti apod.</a:t>
            </a:r>
          </a:p>
          <a:p>
            <a:r>
              <a:rPr lang="cs-CZ" dirty="0">
                <a:latin typeface="Tw Cen MT" panose="020B0602020104020603" pitchFamily="34" charset="-18"/>
              </a:rPr>
              <a:t>odborný redaktor / odborná redaktorka v nakladatelství, médiích (tisk, rozhlas, televize)</a:t>
            </a:r>
          </a:p>
          <a:p>
            <a:r>
              <a:rPr lang="cs-CZ" dirty="0">
                <a:latin typeface="Tw Cen MT" panose="020B0602020104020603" pitchFamily="34" charset="-18"/>
              </a:rPr>
              <a:t>člen/členka odborného týmu se zaměřením na kulturu a historii (projekty, granty)</a:t>
            </a:r>
          </a:p>
          <a:p>
            <a:r>
              <a:rPr lang="cs-CZ" dirty="0">
                <a:latin typeface="Tw Cen MT" panose="020B0602020104020603" pitchFamily="34" charset="-18"/>
              </a:rPr>
              <a:t>pracovník/pracovnice v oblasti cestovního ruchu (např. průvodce, animátor)</a:t>
            </a:r>
          </a:p>
          <a:p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741BC789-CF23-499C-8494-A4C3C6E9D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1482" y="1943796"/>
            <a:ext cx="3621600" cy="693376"/>
          </a:xfrm>
        </p:spPr>
        <p:txBody>
          <a:bodyPr/>
          <a:lstStyle/>
          <a:p>
            <a:r>
              <a:rPr lang="cs-CZ" dirty="0">
                <a:latin typeface="Tw Cen MT" panose="020B0602020104020603" pitchFamily="34" charset="-18"/>
              </a:rPr>
              <a:t>Instituce</a:t>
            </a:r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5B7695E5-75D5-440E-9331-9A8A452AA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8604" y="2700889"/>
            <a:ext cx="3621600" cy="3209550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latin typeface="Tw Cen MT" panose="020B0602020104020603" pitchFamily="34" charset="-18"/>
              </a:rPr>
              <a:t>muzea, galerie, archivy, knihovny</a:t>
            </a:r>
          </a:p>
          <a:p>
            <a:r>
              <a:rPr lang="cs-CZ" dirty="0">
                <a:latin typeface="Tw Cen MT" panose="020B0602020104020603" pitchFamily="34" charset="-18"/>
              </a:rPr>
              <a:t>pracoviště Národního památkového ústavu</a:t>
            </a:r>
          </a:p>
          <a:p>
            <a:r>
              <a:rPr lang="cs-CZ" dirty="0">
                <a:latin typeface="Tw Cen MT" panose="020B0602020104020603" pitchFamily="34" charset="-18"/>
              </a:rPr>
              <a:t>státní instituce, městská správa</a:t>
            </a:r>
          </a:p>
          <a:p>
            <a:r>
              <a:rPr lang="cs-CZ" dirty="0">
                <a:latin typeface="Tw Cen MT" panose="020B0602020104020603" pitchFamily="34" charset="-18"/>
              </a:rPr>
              <a:t>obecně prospěšné společnosti, neziskové organizace aj. se zaměřením na kulturu a historii</a:t>
            </a:r>
          </a:p>
          <a:p>
            <a:r>
              <a:rPr lang="cs-CZ" dirty="0">
                <a:latin typeface="Tw Cen MT" panose="020B0602020104020603" pitchFamily="34" charset="-18"/>
              </a:rPr>
              <a:t>oblast cestovního ruchu</a:t>
            </a:r>
          </a:p>
          <a:p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DFDC10E-F686-43FF-BBE2-CC553B1569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880600" y="6347960"/>
            <a:ext cx="656771" cy="49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8"/>
    </mc:Choice>
    <mc:Fallback xmlns="">
      <p:transition spd="slow" advTm="29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BAB"/>
      </a:accent1>
      <a:accent2>
        <a:srgbClr val="6C6D70"/>
      </a:accent2>
      <a:accent3>
        <a:srgbClr val="A5A5A5"/>
      </a:accent3>
      <a:accent4>
        <a:srgbClr val="ED7D3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_prezentace_cz_16x9.potx" id="{193B350C-BD93-44C2-AA23-001E80B1E4DC}" vid="{080CA9D0-FE38-4C67-AC33-3149459E10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665</Words>
  <Application>Microsoft Office PowerPoint</Application>
  <PresentationFormat>Vlastní</PresentationFormat>
  <Paragraphs>120</Paragraphs>
  <Slides>13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Tw Cen MT</vt:lpstr>
      <vt:lpstr>Wingdings</vt:lpstr>
      <vt:lpstr>Motiv Office</vt:lpstr>
      <vt:lpstr>KATEDRA HISTORIE</vt:lpstr>
      <vt:lpstr>Studijní programy KHI</vt:lpstr>
      <vt:lpstr>Přijímací zkoušky</vt:lpstr>
      <vt:lpstr>Výsledky přijímacího řízení 2021</vt:lpstr>
      <vt:lpstr>Výsledky přijímacího řízení 2021</vt:lpstr>
      <vt:lpstr>Historické vědy</vt:lpstr>
      <vt:lpstr>Studijní program Historické vědy maior/minor</vt:lpstr>
      <vt:lpstr>Náplň studia</vt:lpstr>
      <vt:lpstr>Uplatnění absolventů a absolventek programu Historické vědy</vt:lpstr>
      <vt:lpstr>Studium v zahraničí</vt:lpstr>
      <vt:lpstr>Výzkum na KHI</vt:lpstr>
      <vt:lpstr>Kde najít informace o studiu na Katedře historie a Filozofické fakultě UP</vt:lpstr>
      <vt:lpstr>Těšíme se na vás na katedře historie  hana.jadrna@upol.cz dominik.kupka01@upol.cz (studentský ambasador)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KATEDRA HISTORIE</dc:title>
  <dc:creator>Jadrna Matejkova Hana</dc:creator>
  <cp:lastModifiedBy>Jadrna Matejkova Hana</cp:lastModifiedBy>
  <cp:revision>8</cp:revision>
  <dcterms:created xsi:type="dcterms:W3CDTF">2021-01-08T09:02:47Z</dcterms:created>
  <dcterms:modified xsi:type="dcterms:W3CDTF">2021-11-26T12:38:29Z</dcterms:modified>
</cp:coreProperties>
</file>