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8" r:id="rId2"/>
    <p:sldId id="274" r:id="rId3"/>
    <p:sldId id="282" r:id="rId4"/>
    <p:sldId id="266" r:id="rId5"/>
    <p:sldId id="263" r:id="rId6"/>
    <p:sldId id="259" r:id="rId7"/>
    <p:sldId id="267" r:id="rId8"/>
    <p:sldId id="272" r:id="rId9"/>
    <p:sldId id="261" r:id="rId10"/>
    <p:sldId id="264" r:id="rId11"/>
    <p:sldId id="265" r:id="rId12"/>
    <p:sldId id="270" r:id="rId13"/>
    <p:sldId id="260" r:id="rId14"/>
    <p:sldId id="283" r:id="rId15"/>
    <p:sldId id="281" r:id="rId16"/>
    <p:sldId id="273" r:id="rId17"/>
    <p:sldId id="284" r:id="rId18"/>
    <p:sldId id="279" r:id="rId19"/>
    <p:sldId id="277" r:id="rId20"/>
    <p:sldId id="278" r:id="rId21"/>
    <p:sldId id="280" r:id="rId22"/>
    <p:sldId id="288" r:id="rId23"/>
    <p:sldId id="285" r:id="rId24"/>
    <p:sldId id="286" r:id="rId25"/>
    <p:sldId id="287" r:id="rId26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840" y="-690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29. 9. 2019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99" y="2904775"/>
            <a:ext cx="3342139" cy="10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15" y="1260000"/>
            <a:ext cx="2203708" cy="1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560325" cy="7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zdenek.vanecek@upol.cz" TargetMode="External"/><Relationship Id="rId3" Type="http://schemas.openxmlformats.org/officeDocument/2006/relationships/hyperlink" Target="mailto:ivana.vostrovska@upol.cz" TargetMode="External"/><Relationship Id="rId7" Type="http://schemas.openxmlformats.org/officeDocument/2006/relationships/hyperlink" Target="mailto:jakub.mirijovsky@upol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martin.monik@upol.cz" TargetMode="External"/><Relationship Id="rId5" Type="http://schemas.openxmlformats.org/officeDocument/2006/relationships/hyperlink" Target="mailto:pavlina.kalabkova@upol.cz" TargetMode="External"/><Relationship Id="rId4" Type="http://schemas.openxmlformats.org/officeDocument/2006/relationships/hyperlink" Target="mailto:jana.sinova@upol.cz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pavlina.kalabkova@upol.cz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pavlina.kalabkova@upol.cz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jakub.mirijovsky@upol.cz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zdenek.vanecek@upol.cz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dominika.vaclavikova@upol.cz" TargetMode="External"/><Relationship Id="rId7" Type="http://schemas.openxmlformats.org/officeDocument/2006/relationships/hyperlink" Target="mailto:zdenek.vanecek@upol.cz" TargetMode="External"/><Relationship Id="rId2" Type="http://schemas.openxmlformats.org/officeDocument/2006/relationships/hyperlink" Target="mailto:ivana.vostrovska@upol.cz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jakub.mirijovsky@upol.cz" TargetMode="External"/><Relationship Id="rId5" Type="http://schemas.openxmlformats.org/officeDocument/2006/relationships/hyperlink" Target="mailto:martin.monik@upol.cz" TargetMode="External"/><Relationship Id="rId4" Type="http://schemas.openxmlformats.org/officeDocument/2006/relationships/hyperlink" Target="mailto:pavlina.kalabkova@upol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ominika.vaclavikova@upol.cz" TargetMode="External"/><Relationship Id="rId2" Type="http://schemas.openxmlformats.org/officeDocument/2006/relationships/hyperlink" Target="mailto:Ivana.vostrovska@upol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archeolabUP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8136" y="3212757"/>
            <a:ext cx="7560000" cy="2150721"/>
          </a:xfrm>
        </p:spPr>
        <p:txBody>
          <a:bodyPr>
            <a:normAutofit/>
          </a:bodyPr>
          <a:lstStyle/>
          <a:p>
            <a:r>
              <a:rPr lang="cs-CZ" dirty="0"/>
              <a:t>Archeologická a </a:t>
            </a:r>
            <a:r>
              <a:rPr lang="cs-CZ" dirty="0" err="1"/>
              <a:t>archeometrická</a:t>
            </a:r>
            <a:r>
              <a:rPr lang="cs-CZ" dirty="0"/>
              <a:t> laboratoř </a:t>
            </a:r>
            <a:br>
              <a:rPr lang="cs-CZ" dirty="0"/>
            </a:br>
            <a:r>
              <a:rPr lang="cs-CZ" dirty="0"/>
              <a:t>Univerzity Palackého v Olomouci</a:t>
            </a:r>
            <a:br>
              <a:rPr lang="cs-CZ" dirty="0"/>
            </a:br>
            <a:br>
              <a:rPr lang="cs-CZ" dirty="0"/>
            </a:br>
            <a:r>
              <a:rPr lang="cs-CZ" dirty="0"/>
              <a:t>Na Hradě 5 | Olomouc | 779 00</a:t>
            </a:r>
            <a:br>
              <a:rPr lang="cs-CZ" dirty="0"/>
            </a:br>
            <a:r>
              <a:rPr lang="cs-CZ" dirty="0"/>
              <a:t>+420 585 633 624, +420 585 633 253 ivana.vostrovska@upol.cz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6518" y="5537650"/>
            <a:ext cx="8781535" cy="1064046"/>
          </a:xfrm>
        </p:spPr>
        <p:txBody>
          <a:bodyPr/>
          <a:lstStyle/>
          <a:p>
            <a:pPr algn="ctr"/>
            <a:r>
              <a:rPr lang="cs-CZ" sz="1200" dirty="0"/>
              <a:t>Mgr. Ivana Vostrovská, Ph.D. (vedoucí archeologické laboratoře), Katedra historie, Filozofická fakulta, </a:t>
            </a:r>
            <a:r>
              <a:rPr lang="cs-CZ" sz="1200" dirty="0">
                <a:hlinkClick r:id="rId3"/>
              </a:rPr>
              <a:t>ivana.vostrovska@upol.cz</a:t>
            </a:r>
            <a:endParaRPr lang="cs-CZ" sz="1200" dirty="0"/>
          </a:p>
          <a:p>
            <a:pPr algn="ctr"/>
            <a:r>
              <a:rPr lang="cs-CZ" sz="1200" dirty="0"/>
              <a:t>Mgr. Dominika Václavíková (laborantka), Katedra historie, Filozofická fakulta, </a:t>
            </a:r>
            <a:r>
              <a:rPr lang="cs-CZ" sz="1200" dirty="0">
                <a:hlinkClick r:id="rId4"/>
              </a:rPr>
              <a:t>dominika.vaclavikova@upol.cz</a:t>
            </a:r>
            <a:endParaRPr lang="cs-CZ" sz="1200" dirty="0"/>
          </a:p>
          <a:p>
            <a:pPr algn="ctr"/>
            <a:r>
              <a:rPr lang="cs-CZ" sz="1200" dirty="0"/>
              <a:t>Mgr. Pavlína </a:t>
            </a:r>
            <a:r>
              <a:rPr lang="cs-CZ" sz="1200" dirty="0" err="1"/>
              <a:t>Kalábková</a:t>
            </a:r>
            <a:r>
              <a:rPr lang="cs-CZ" sz="1200" dirty="0"/>
              <a:t>, Ph.D. (terénní práce), Katedra historie, Filozofická fakulta, </a:t>
            </a:r>
            <a:r>
              <a:rPr lang="cs-CZ" sz="1200" dirty="0">
                <a:hlinkClick r:id="rId5"/>
              </a:rPr>
              <a:t>pavlina.kalabkova@upol.cz</a:t>
            </a:r>
            <a:endParaRPr lang="cs-CZ" sz="1200" dirty="0"/>
          </a:p>
          <a:p>
            <a:pPr algn="ctr"/>
            <a:r>
              <a:rPr lang="cs-CZ" sz="1200" dirty="0"/>
              <a:t>Mgr. Martin </a:t>
            </a:r>
            <a:r>
              <a:rPr lang="cs-CZ" sz="1200" dirty="0" err="1"/>
              <a:t>Moník</a:t>
            </a:r>
            <a:r>
              <a:rPr lang="cs-CZ" sz="1200" dirty="0"/>
              <a:t>, Ph.D. (</a:t>
            </a:r>
            <a:r>
              <a:rPr lang="cs-CZ" sz="1200" dirty="0" err="1"/>
              <a:t>petroarcheolog</a:t>
            </a:r>
            <a:r>
              <a:rPr lang="cs-CZ" sz="1200" dirty="0"/>
              <a:t>, geolog), Katedra geologie, Přírodovědecká fakulta, </a:t>
            </a:r>
            <a:r>
              <a:rPr lang="cs-CZ" sz="1200" dirty="0">
                <a:hlinkClick r:id="rId6"/>
              </a:rPr>
              <a:t>martin.monik@upol.cz</a:t>
            </a:r>
            <a:endParaRPr lang="cs-CZ" sz="1200" dirty="0"/>
          </a:p>
          <a:p>
            <a:pPr algn="ctr"/>
            <a:r>
              <a:rPr lang="cs-CZ" sz="1200" dirty="0"/>
              <a:t>RNDr. Jakub </a:t>
            </a:r>
            <a:r>
              <a:rPr lang="cs-CZ" sz="1200" dirty="0" err="1"/>
              <a:t>Miřijovský</a:t>
            </a:r>
            <a:r>
              <a:rPr lang="cs-CZ" sz="1200" dirty="0"/>
              <a:t>, Ph.D. (geoinformatik), Katedra geoinformatiky, Přírodovědecká fakulta, </a:t>
            </a:r>
            <a:r>
              <a:rPr lang="cs-CZ" sz="1200" dirty="0">
                <a:hlinkClick r:id="rId7"/>
              </a:rPr>
              <a:t>jakub.mirijovsky@upol.cz</a:t>
            </a:r>
            <a:endParaRPr lang="cs-CZ" sz="1200" dirty="0"/>
          </a:p>
          <a:p>
            <a:pPr algn="ctr"/>
            <a:r>
              <a:rPr lang="cs-CZ" sz="1200" dirty="0"/>
              <a:t>Mgr. Zdeněk Vaněček (</a:t>
            </a:r>
            <a:r>
              <a:rPr lang="cs-CZ" sz="1200" dirty="0" err="1"/>
              <a:t>archeobotanik</a:t>
            </a:r>
            <a:r>
              <a:rPr lang="cs-CZ" sz="1200" dirty="0"/>
              <a:t>), Katedra historie, Filozofická fakulta, </a:t>
            </a:r>
            <a:r>
              <a:rPr lang="cs-CZ" sz="1200" dirty="0" err="1">
                <a:hlinkClick r:id="rId8"/>
              </a:rPr>
              <a:t>zdenek.vanecek</a:t>
            </a:r>
            <a:r>
              <a:rPr lang="en-US" sz="1200" dirty="0">
                <a:hlinkClick r:id="rId8"/>
              </a:rPr>
              <a:t>@</a:t>
            </a:r>
            <a:r>
              <a:rPr lang="cs-CZ" sz="1200" dirty="0">
                <a:hlinkClick r:id="rId8"/>
              </a:rPr>
              <a:t>upol.cz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Evidence, inventarizace a popis artefaktů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fyzická evidence movitého materiálu</a:t>
            </a:r>
          </a:p>
          <a:p>
            <a:pPr lvl="1"/>
            <a:r>
              <a:rPr lang="cs-CZ" dirty="0"/>
              <a:t>zanesení evidence do počítačových evidenčních systémů (</a:t>
            </a:r>
            <a:r>
              <a:rPr lang="cs-CZ" dirty="0" err="1"/>
              <a:t>Museion</a:t>
            </a:r>
            <a:r>
              <a:rPr lang="cs-CZ" dirty="0"/>
              <a:t>, </a:t>
            </a:r>
            <a:r>
              <a:rPr lang="cs-CZ" dirty="0" err="1"/>
              <a:t>Demus</a:t>
            </a:r>
            <a:r>
              <a:rPr lang="cs-CZ" dirty="0"/>
              <a:t>, Bach, vlastní systémy institucí atd.)</a:t>
            </a:r>
          </a:p>
          <a:p>
            <a:pPr lvl="1"/>
            <a:r>
              <a:rPr lang="cs-CZ" dirty="0"/>
              <a:t>tvorba inventárních seznamů k nálezovým zprávám</a:t>
            </a:r>
          </a:p>
          <a:p>
            <a:pPr lvl="1"/>
            <a:r>
              <a:rPr lang="cs-CZ" dirty="0"/>
              <a:t>revize, inventarizace a restaurování starších sbírek</a:t>
            </a:r>
          </a:p>
          <a:p>
            <a:pPr lvl="1"/>
            <a:r>
              <a:rPr lang="cs-CZ" dirty="0"/>
              <a:t>přepis inventárních karet do evidenčních systémů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Ivana Vostrovská, Ph.D., Katedra historie, Filozofická fakulta, Na Hradě 5, 779 00 Olomouc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9856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Zabalení a uložení nálezů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368081"/>
            <a:ext cx="7560000" cy="3991156"/>
          </a:xfrm>
        </p:spPr>
        <p:txBody>
          <a:bodyPr/>
          <a:lstStyle/>
          <a:p>
            <a:r>
              <a:rPr lang="cs-CZ" altLang="cs-CZ" dirty="0"/>
              <a:t>obalové materiály (po dohodě s institucí)</a:t>
            </a:r>
          </a:p>
          <a:p>
            <a:pPr lvl="1"/>
            <a:r>
              <a:rPr lang="cs-CZ" altLang="cs-CZ" dirty="0"/>
              <a:t>papírové, plastové, zipové sáčky</a:t>
            </a:r>
          </a:p>
          <a:p>
            <a:pPr lvl="1"/>
            <a:r>
              <a:rPr lang="cs-CZ" altLang="cs-CZ" dirty="0"/>
              <a:t>plastové boxy, </a:t>
            </a:r>
            <a:r>
              <a:rPr lang="cs-CZ" altLang="cs-CZ" dirty="0" err="1"/>
              <a:t>mikrozkumavky</a:t>
            </a:r>
            <a:endParaRPr lang="cs-CZ" altLang="cs-CZ" dirty="0"/>
          </a:p>
          <a:p>
            <a:pPr lvl="1"/>
            <a:r>
              <a:rPr lang="cs-CZ" altLang="cs-CZ" dirty="0"/>
              <a:t>hliníková a bublinková fólie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Mgr. Ivana Vostrovská, Ph.D., Katedra historie, Filozofická fakulta, Na Hradě 5, 779 00 Olomouc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19" y="3737732"/>
            <a:ext cx="5272050" cy="266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504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Dokumentace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368081"/>
            <a:ext cx="7560000" cy="3991156"/>
          </a:xfrm>
        </p:spPr>
        <p:txBody>
          <a:bodyPr>
            <a:normAutofit/>
          </a:bodyPr>
          <a:lstStyle/>
          <a:p>
            <a:r>
              <a:rPr lang="cs-CZ" dirty="0"/>
              <a:t>kresebná dokumentace</a:t>
            </a:r>
          </a:p>
          <a:p>
            <a:pPr lvl="1"/>
            <a:r>
              <a:rPr lang="cs-CZ" dirty="0"/>
              <a:t>kresba v tužce, perokresba</a:t>
            </a:r>
          </a:p>
          <a:p>
            <a:pPr lvl="1"/>
            <a:r>
              <a:rPr lang="cs-CZ" dirty="0"/>
              <a:t>digitalizace kreseb</a:t>
            </a:r>
          </a:p>
          <a:p>
            <a:pPr lvl="2"/>
            <a:r>
              <a:rPr lang="cs-CZ" dirty="0"/>
              <a:t>čištění a úprava kreseb</a:t>
            </a:r>
          </a:p>
          <a:p>
            <a:pPr lvl="2"/>
            <a:r>
              <a:rPr lang="cs-CZ" dirty="0"/>
              <a:t>tvorba kresebných tabulek (dle materiálu, dle kontextu apod.)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Ivana Vostrovská, Ph.D., Katedra historie, Filozofická fakulta, Na Hradě 5, 779 00 Olomouc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39" y="4109175"/>
            <a:ext cx="1800537" cy="219783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230" y="4109175"/>
            <a:ext cx="1814964" cy="219783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81" y="4004663"/>
            <a:ext cx="1674408" cy="237607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91" y="4004663"/>
            <a:ext cx="1674408" cy="237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82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Dokumentace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286000"/>
            <a:ext cx="7560000" cy="4073237"/>
          </a:xfrm>
        </p:spPr>
        <p:txBody>
          <a:bodyPr/>
          <a:lstStyle/>
          <a:p>
            <a:r>
              <a:rPr lang="cs-CZ" dirty="0"/>
              <a:t>fotografická dokumentace</a:t>
            </a:r>
          </a:p>
          <a:p>
            <a:pPr lvl="1"/>
            <a:r>
              <a:rPr lang="cs-CZ" dirty="0"/>
              <a:t>fotolaboratoř</a:t>
            </a:r>
          </a:p>
          <a:p>
            <a:pPr lvl="2"/>
            <a:r>
              <a:rPr lang="cs-CZ" dirty="0"/>
              <a:t>fotoaparát Canon EOS 60D</a:t>
            </a:r>
          </a:p>
          <a:p>
            <a:pPr lvl="2"/>
            <a:r>
              <a:rPr lang="cs-CZ" dirty="0"/>
              <a:t>mikroskop s fotoaparátem Arsenal MBS 10-100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Mgr. Ivana Vostrovská, Ph.D., Katedra historie, Filozofická fakulta, Na Hradě 5, 779 00 Olomouc</a:t>
            </a:r>
          </a:p>
        </p:txBody>
      </p:sp>
      <p:pic>
        <p:nvPicPr>
          <p:cNvPr id="5" name="Picture 2" descr="C:\Users\kalab\Documents\Dokumenty\Katedra\ESF\ESF - Partnerství a sítě\získaný projekt\vybavení\Fotoatelier\IMG_0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84" y="3660314"/>
            <a:ext cx="3598770" cy="269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67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8941" y="1980001"/>
            <a:ext cx="8353167" cy="1612866"/>
          </a:xfrm>
        </p:spPr>
        <p:txBody>
          <a:bodyPr/>
          <a:lstStyle/>
          <a:p>
            <a:pPr algn="ctr"/>
            <a:r>
              <a:rPr lang="cs-CZ" u="sng" dirty="0"/>
              <a:t>Terénní výzkumy – odborné praxe sekce archeologie </a:t>
            </a:r>
            <a:r>
              <a:rPr lang="cs-CZ" sz="2000" u="sng" dirty="0"/>
              <a:t>katedry historie Filozofické fakulty </a:t>
            </a:r>
            <a:br>
              <a:rPr lang="cs-CZ" sz="2000" u="sng" dirty="0"/>
            </a:br>
            <a:r>
              <a:rPr lang="cs-CZ" sz="2000" u="sng" dirty="0"/>
              <a:t>Univerzity Palackého v Olomouci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Pavlína </a:t>
            </a:r>
            <a:r>
              <a:rPr lang="cs-CZ" dirty="0" err="1"/>
              <a:t>Kalábková</a:t>
            </a:r>
            <a:r>
              <a:rPr lang="cs-CZ" dirty="0"/>
              <a:t>, Ph.D.  </a:t>
            </a:r>
          </a:p>
          <a:p>
            <a:r>
              <a:rPr lang="cs-CZ" dirty="0">
                <a:hlinkClick r:id="rId2"/>
              </a:rPr>
              <a:t>pavlina.kalabkova@upol.cz</a:t>
            </a:r>
            <a:endParaRPr lang="cs-CZ" dirty="0"/>
          </a:p>
          <a:p>
            <a:r>
              <a:rPr lang="cs-CZ" dirty="0"/>
              <a:t>+420 585 633 235</a:t>
            </a:r>
          </a:p>
          <a:p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20000" y="6450675"/>
            <a:ext cx="7118902" cy="216000"/>
          </a:xfrm>
        </p:spPr>
        <p:txBody>
          <a:bodyPr/>
          <a:lstStyle/>
          <a:p>
            <a:r>
              <a:rPr lang="cs-CZ" dirty="0"/>
              <a:t>Mgr. Pavlína </a:t>
            </a:r>
            <a:r>
              <a:rPr lang="cs-CZ" dirty="0" err="1"/>
              <a:t>Kalábková</a:t>
            </a:r>
            <a:r>
              <a:rPr lang="cs-CZ" dirty="0"/>
              <a:t>, Ph.D., Katedra historie, Filozofická fakulta, Na Hradě 5, 779 00 Olomouc</a:t>
            </a:r>
          </a:p>
        </p:txBody>
      </p:sp>
    </p:spTree>
    <p:extLst>
      <p:ext uri="{BB962C8B-B14F-4D97-AF65-F5344CB8AC3E}">
        <p14:creationId xmlns:p14="http://schemas.microsoft.com/office/powerpoint/2010/main" val="833241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Terénní výzkumy – odborné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spolupráce na různých typech terénních archeologických výzkumů ve východních Čechách a na Moravě</a:t>
            </a:r>
          </a:p>
          <a:p>
            <a:r>
              <a:rPr lang="cs-CZ" dirty="0"/>
              <a:t>preference letních měsíců (červen–září)</a:t>
            </a:r>
          </a:p>
          <a:p>
            <a:r>
              <a:rPr lang="cs-CZ" dirty="0"/>
              <a:t>maximálně 30 studentů + 2–4 archeologové/dokumentátoři (vedoucí praxí)</a:t>
            </a:r>
          </a:p>
          <a:p>
            <a:r>
              <a:rPr lang="cs-CZ" dirty="0"/>
              <a:t>preference minimálně třítýdenní délky výzkumu (délka studentské praxe je stanovena právě na 3 týdny), kratší i delší doba výzkumu je však možná</a:t>
            </a:r>
          </a:p>
          <a:p>
            <a:r>
              <a:rPr lang="cs-CZ" dirty="0"/>
              <a:t>nutná spolupráce na zajištění ubytování a dopravy studentů na výzkum (UP může zajistit pouze jedno auto pro 12 osob)</a:t>
            </a:r>
          </a:p>
          <a:p>
            <a:r>
              <a:rPr lang="cs-CZ" dirty="0"/>
              <a:t>pokud studenti vykonávají třítýdenní povinnou praxi, není nutné jim za práci platit, je však nutné zajistit jim zdarma ubytování, dopravu a přispět na stravu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Mgr. Pavlína </a:t>
            </a:r>
            <a:r>
              <a:rPr lang="cs-CZ" dirty="0" err="1"/>
              <a:t>Kalábková</a:t>
            </a:r>
            <a:r>
              <a:rPr lang="cs-CZ" dirty="0"/>
              <a:t>, Ph.D., Katedra historie, Filozofická fakulta, Na Hradě 5, 779 00 Olomouc</a:t>
            </a:r>
          </a:p>
        </p:txBody>
      </p:sp>
    </p:spTree>
    <p:extLst>
      <p:ext uri="{BB962C8B-B14F-4D97-AF65-F5344CB8AC3E}">
        <p14:creationId xmlns:p14="http://schemas.microsoft.com/office/powerpoint/2010/main" val="480935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8041228" cy="748080"/>
          </a:xfrm>
        </p:spPr>
        <p:txBody>
          <a:bodyPr/>
          <a:lstStyle/>
          <a:p>
            <a:pPr algn="ctr"/>
            <a:r>
              <a:rPr lang="cs-CZ" dirty="0"/>
              <a:t>Ceník archeologické laboratoře a práce </a:t>
            </a:r>
            <a:br>
              <a:rPr lang="cs-CZ" dirty="0"/>
            </a:br>
            <a:r>
              <a:rPr lang="cs-CZ" dirty="0"/>
              <a:t>na terénním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5932" y="2671582"/>
            <a:ext cx="8142646" cy="389866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Cena zakázky je vždy stanovena dohodou mezi institucemi. Účtují se buď přímé náklady, nebo předem dohodnutá cena. </a:t>
            </a:r>
          </a:p>
          <a:p>
            <a:pPr marL="0" indent="0">
              <a:buNone/>
            </a:pPr>
            <a:r>
              <a:rPr lang="cs-CZ" dirty="0"/>
              <a:t>Vychází se z hodinových sazeb: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Student					                   120–140 Kč/hod</a:t>
            </a:r>
          </a:p>
          <a:p>
            <a:pPr marL="0" indent="0">
              <a:buNone/>
            </a:pPr>
            <a:r>
              <a:rPr lang="cs-CZ" dirty="0"/>
              <a:t>Vedoucí laboratoře, dokumentátor	                   240–260 Kč/hod</a:t>
            </a:r>
          </a:p>
          <a:p>
            <a:pPr marL="0" indent="0">
              <a:buNone/>
            </a:pPr>
            <a:r>
              <a:rPr lang="cs-CZ" dirty="0"/>
              <a:t>Archeolog/dokumentátor (na terénním výzkumu)      280–310 Kč/hod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20000" y="6450675"/>
            <a:ext cx="7118902" cy="216000"/>
          </a:xfrm>
        </p:spPr>
        <p:txBody>
          <a:bodyPr/>
          <a:lstStyle/>
          <a:p>
            <a:r>
              <a:rPr lang="cs-CZ" dirty="0"/>
              <a:t>Mgr. Pavlína </a:t>
            </a:r>
            <a:r>
              <a:rPr lang="cs-CZ" dirty="0" err="1"/>
              <a:t>Kalábková</a:t>
            </a:r>
            <a:r>
              <a:rPr lang="cs-CZ" dirty="0"/>
              <a:t>, Ph.D., Katedra historie, Filozofická fakulta, Na Hradě 5, 779 00 Olomouc</a:t>
            </a:r>
          </a:p>
        </p:txBody>
      </p:sp>
    </p:spTree>
    <p:extLst>
      <p:ext uri="{BB962C8B-B14F-4D97-AF65-F5344CB8AC3E}">
        <p14:creationId xmlns:p14="http://schemas.microsoft.com/office/powerpoint/2010/main" val="422493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540477"/>
            <a:ext cx="7560000" cy="1120346"/>
          </a:xfrm>
        </p:spPr>
        <p:txBody>
          <a:bodyPr/>
          <a:lstStyle/>
          <a:p>
            <a:pPr algn="ctr"/>
            <a:r>
              <a:rPr lang="cs-CZ" u="sng" dirty="0" err="1"/>
              <a:t>Archeometrická</a:t>
            </a:r>
            <a:r>
              <a:rPr lang="cs-CZ" u="sng" dirty="0"/>
              <a:t> laboratoř </a:t>
            </a:r>
            <a:br>
              <a:rPr lang="cs-CZ" u="sng" dirty="0"/>
            </a:br>
            <a:r>
              <a:rPr lang="cs-CZ" sz="2000" u="sng" dirty="0"/>
              <a:t>Univerzity Palackého v Olomouci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726725"/>
            <a:ext cx="7560000" cy="364112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Mgr. Martin </a:t>
            </a:r>
            <a:r>
              <a:rPr lang="cs-CZ" dirty="0" err="1"/>
              <a:t>Moník</a:t>
            </a:r>
            <a:r>
              <a:rPr lang="cs-CZ" dirty="0"/>
              <a:t>, Ph.D. </a:t>
            </a:r>
          </a:p>
          <a:p>
            <a:r>
              <a:rPr lang="cs-CZ" u="sng" dirty="0">
                <a:solidFill>
                  <a:schemeClr val="accent1"/>
                </a:solidFill>
              </a:rPr>
              <a:t>martin.monik</a:t>
            </a:r>
            <a:r>
              <a:rPr lang="cs-CZ" u="sng" dirty="0">
                <a:solidFill>
                  <a:schemeClr val="accent1"/>
                </a:solidFill>
                <a:hlinkClick r:id="rId2"/>
              </a:rPr>
              <a:t>@upol.cz</a:t>
            </a:r>
            <a:endParaRPr lang="cs-CZ" u="sng" dirty="0">
              <a:solidFill>
                <a:schemeClr val="accent1"/>
              </a:solidFill>
            </a:endParaRPr>
          </a:p>
          <a:p>
            <a:r>
              <a:rPr lang="cs-CZ" dirty="0"/>
              <a:t>+420 774 096 898 </a:t>
            </a:r>
          </a:p>
          <a:p>
            <a:endParaRPr lang="cs-CZ" dirty="0"/>
          </a:p>
          <a:p>
            <a:r>
              <a:rPr lang="cs-CZ" dirty="0"/>
              <a:t>Laboratoře Katedry geologie Přírodovědecké fakulty Univerzity Palackého v Olomouci</a:t>
            </a:r>
          </a:p>
          <a:p>
            <a:r>
              <a:rPr lang="cs-CZ" dirty="0"/>
              <a:t>Laboratoře Katedry analytické chemie Přírodovědecké fakulty Univerzity Palackého a RCPTM</a:t>
            </a:r>
          </a:p>
          <a:p>
            <a:r>
              <a:rPr lang="cs-CZ" dirty="0"/>
              <a:t>Katedra geoinformatiky Přírodovědecké fakulty </a:t>
            </a:r>
            <a:r>
              <a:rPr lang="cs-CZ" dirty="0" err="1"/>
              <a:t>Unierzity</a:t>
            </a:r>
            <a:r>
              <a:rPr lang="cs-CZ" dirty="0"/>
              <a:t> Palackého v Olomouci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50789" y="6367849"/>
            <a:ext cx="7629211" cy="298826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 </a:t>
            </a:r>
          </a:p>
          <a:p>
            <a:r>
              <a:rPr lang="cs-CZ" dirty="0"/>
              <a:t>Mgr. Martin </a:t>
            </a:r>
            <a:r>
              <a:rPr lang="cs-CZ" dirty="0" err="1"/>
              <a:t>Moník</a:t>
            </a:r>
            <a:r>
              <a:rPr lang="cs-CZ" dirty="0"/>
              <a:t>, Ph.D., Katedra geologie, Přírodovědecká fakulta, 17. listopadu 12, 771 46 Olomouc</a:t>
            </a:r>
          </a:p>
        </p:txBody>
      </p:sp>
    </p:spTree>
    <p:extLst>
      <p:ext uri="{BB962C8B-B14F-4D97-AF65-F5344CB8AC3E}">
        <p14:creationId xmlns:p14="http://schemas.microsoft.com/office/powerpoint/2010/main" val="3711461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1319" y="1775637"/>
            <a:ext cx="7818681" cy="1817230"/>
          </a:xfrm>
        </p:spPr>
        <p:txBody>
          <a:bodyPr/>
          <a:lstStyle/>
          <a:p>
            <a:r>
              <a:rPr lang="cs-CZ" dirty="0" err="1"/>
              <a:t>Archeometrická</a:t>
            </a:r>
            <a:r>
              <a:rPr lang="cs-CZ" dirty="0"/>
              <a:t> laboratoř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>
          <a:xfrm>
            <a:off x="461319" y="2424223"/>
            <a:ext cx="8023654" cy="387772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3200" dirty="0">
                <a:solidFill>
                  <a:schemeClr val="accent1"/>
                </a:solidFill>
              </a:rPr>
              <a:t>– spolupracuje s jednotlivými katedrami Přírodovědecké fakulty Univerzity Palackého v Olomouci a využívá jejich vybavení. V současné době archeologické analýzy/práce koordinuje/provádí Mgr. Martin </a:t>
            </a:r>
            <a:r>
              <a:rPr lang="cs-CZ" sz="3200" dirty="0" err="1">
                <a:solidFill>
                  <a:schemeClr val="accent1"/>
                </a:solidFill>
              </a:rPr>
              <a:t>Moník</a:t>
            </a:r>
            <a:r>
              <a:rPr lang="cs-CZ" sz="3200" dirty="0">
                <a:solidFill>
                  <a:schemeClr val="accent1"/>
                </a:solidFill>
              </a:rPr>
              <a:t>, Ph.D., do analýz se však zapojují také další pracovníci fakulty.</a:t>
            </a:r>
          </a:p>
          <a:p>
            <a:pPr>
              <a:lnSpc>
                <a:spcPct val="120000"/>
              </a:lnSpc>
            </a:pPr>
            <a:r>
              <a:rPr lang="cs-CZ" sz="3200" dirty="0">
                <a:solidFill>
                  <a:schemeClr val="accent1"/>
                </a:solidFill>
              </a:rPr>
              <a:t>– nejužší spolupráce existuje s katedrami geologie, analytické chemie, geoinformatiky, geografie a krajinné ekologie.</a:t>
            </a:r>
          </a:p>
          <a:p>
            <a:pPr>
              <a:lnSpc>
                <a:spcPct val="120000"/>
              </a:lnSpc>
            </a:pPr>
            <a:r>
              <a:rPr lang="cs-CZ" sz="3200" dirty="0">
                <a:solidFill>
                  <a:schemeClr val="accent1"/>
                </a:solidFill>
              </a:rPr>
              <a:t>– ceník prací je stanoven jednotlivými katedrami (závisí od typu zakázky) – viz webové stránky či kontakt s koordinátory.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20000" y="6450675"/>
            <a:ext cx="7493124" cy="216000"/>
          </a:xfrm>
        </p:spPr>
        <p:txBody>
          <a:bodyPr/>
          <a:lstStyle/>
          <a:p>
            <a:r>
              <a:rPr lang="cs-CZ" dirty="0"/>
              <a:t> Mgr. Martin </a:t>
            </a:r>
            <a:r>
              <a:rPr lang="cs-CZ" dirty="0" err="1"/>
              <a:t>Moník</a:t>
            </a:r>
            <a:r>
              <a:rPr lang="cs-CZ" dirty="0"/>
              <a:t>, Ph.D., Katedra geologie, Přírodovědecká fakulta, 17. listopadu 12, 771 46 Olomouc</a:t>
            </a:r>
          </a:p>
        </p:txBody>
      </p:sp>
    </p:spTree>
    <p:extLst>
      <p:ext uri="{BB962C8B-B14F-4D97-AF65-F5344CB8AC3E}">
        <p14:creationId xmlns:p14="http://schemas.microsoft.com/office/powerpoint/2010/main" val="1097138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16118" y="554258"/>
            <a:ext cx="5205046" cy="1070395"/>
          </a:xfrm>
        </p:spPr>
        <p:txBody>
          <a:bodyPr/>
          <a:lstStyle/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Laboratoře Katedry geologie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Přírodovědecké fakulty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Univerzity Palackého v Olomouci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691" y="1872897"/>
            <a:ext cx="2910760" cy="3382042"/>
          </a:xfrm>
        </p:spPr>
        <p:txBody>
          <a:bodyPr>
            <a:normAutofit fontScale="25000" lnSpcReduction="20000"/>
          </a:bodyPr>
          <a:lstStyle/>
          <a:p>
            <a:pPr marL="338512" indent="-338512">
              <a:lnSpc>
                <a:spcPct val="120000"/>
              </a:lnSpc>
              <a:spcBef>
                <a:spcPts val="570"/>
              </a:spcBef>
              <a:buFont typeface="Wingdings" pitchFamily="2" charset="2"/>
              <a:buChar char="§"/>
            </a:pPr>
            <a:r>
              <a:rPr lang="cs-CZ" sz="7900" dirty="0">
                <a:solidFill>
                  <a:schemeClr val="accent1"/>
                </a:solidFill>
              </a:rPr>
              <a:t>laboratoř fluidních inkluzí</a:t>
            </a:r>
          </a:p>
          <a:p>
            <a:pPr marL="338512" indent="-338512">
              <a:lnSpc>
                <a:spcPct val="120000"/>
              </a:lnSpc>
              <a:spcBef>
                <a:spcPts val="570"/>
              </a:spcBef>
              <a:buFont typeface="Wingdings" pitchFamily="2" charset="2"/>
              <a:buChar char="§"/>
            </a:pPr>
            <a:r>
              <a:rPr lang="cs-CZ" sz="7900" dirty="0">
                <a:solidFill>
                  <a:schemeClr val="accent1"/>
                </a:solidFill>
              </a:rPr>
              <a:t>laboratoř </a:t>
            </a:r>
            <a:r>
              <a:rPr lang="cs-CZ" sz="7900" dirty="0" err="1">
                <a:solidFill>
                  <a:schemeClr val="accent1"/>
                </a:solidFill>
              </a:rPr>
              <a:t>petrofyziky</a:t>
            </a:r>
            <a:endParaRPr lang="cs-CZ" sz="7900" dirty="0">
              <a:solidFill>
                <a:schemeClr val="accent1"/>
              </a:solidFill>
            </a:endParaRPr>
          </a:p>
          <a:p>
            <a:pPr marL="338512" indent="-338512">
              <a:lnSpc>
                <a:spcPct val="120000"/>
              </a:lnSpc>
              <a:spcBef>
                <a:spcPts val="570"/>
              </a:spcBef>
              <a:buFont typeface="Wingdings" pitchFamily="2" charset="2"/>
              <a:buChar char="§"/>
            </a:pPr>
            <a:r>
              <a:rPr lang="cs-CZ" sz="7900" dirty="0">
                <a:solidFill>
                  <a:schemeClr val="accent1"/>
                </a:solidFill>
              </a:rPr>
              <a:t>laboratoř mělké geofyziky</a:t>
            </a:r>
          </a:p>
          <a:p>
            <a:pPr marL="338512" indent="-338512">
              <a:lnSpc>
                <a:spcPct val="120000"/>
              </a:lnSpc>
              <a:spcBef>
                <a:spcPts val="570"/>
              </a:spcBef>
              <a:buFont typeface="Wingdings" pitchFamily="2" charset="2"/>
              <a:buChar char="§"/>
            </a:pPr>
            <a:r>
              <a:rPr lang="cs-CZ" sz="7900" dirty="0">
                <a:solidFill>
                  <a:schemeClr val="accent1"/>
                </a:solidFill>
              </a:rPr>
              <a:t>laboratoř optické mikroskopie</a:t>
            </a:r>
          </a:p>
          <a:p>
            <a:pPr marL="338512" indent="-338512">
              <a:lnSpc>
                <a:spcPct val="120000"/>
              </a:lnSpc>
              <a:spcBef>
                <a:spcPts val="570"/>
              </a:spcBef>
              <a:buFont typeface="Wingdings" pitchFamily="2" charset="2"/>
              <a:buChar char="§"/>
            </a:pPr>
            <a:r>
              <a:rPr lang="cs-CZ" sz="7900" dirty="0">
                <a:solidFill>
                  <a:schemeClr val="accent1"/>
                </a:solidFill>
              </a:rPr>
              <a:t>laboratoř elektronové mikroanalýzy</a:t>
            </a:r>
          </a:p>
          <a:p>
            <a:pPr marL="338512" indent="-338512">
              <a:lnSpc>
                <a:spcPct val="120000"/>
              </a:lnSpc>
              <a:spcBef>
                <a:spcPts val="570"/>
              </a:spcBef>
              <a:buFont typeface="Wingdings" pitchFamily="2" charset="2"/>
              <a:buChar char="§"/>
            </a:pPr>
            <a:r>
              <a:rPr lang="cs-CZ" sz="7900" dirty="0" err="1">
                <a:solidFill>
                  <a:schemeClr val="accent1"/>
                </a:solidFill>
              </a:rPr>
              <a:t>georadar</a:t>
            </a:r>
            <a:r>
              <a:rPr lang="cs-CZ" sz="7900" dirty="0">
                <a:solidFill>
                  <a:schemeClr val="accent1"/>
                </a:solidFill>
              </a:rPr>
              <a:t>, geofyzika</a:t>
            </a:r>
          </a:p>
          <a:p>
            <a:endParaRPr lang="cs-CZ" dirty="0"/>
          </a:p>
        </p:txBody>
      </p:sp>
      <p:pic>
        <p:nvPicPr>
          <p:cNvPr id="1026" name="Picture 2" descr="http://www.geology.upol.cz/images/rooms%20for%20storage%20and%20preparing%20samples/album/slides/percussion_drilling_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8917" y="3563918"/>
            <a:ext cx="2662247" cy="1795616"/>
          </a:xfrm>
          <a:prstGeom prst="rect">
            <a:avLst/>
          </a:prstGeom>
          <a:noFill/>
        </p:spPr>
      </p:pic>
      <p:pic>
        <p:nvPicPr>
          <p:cNvPr id="1028" name="Picture 4" descr="http://www.geology.upol.cz/images/laboratory%20of%20petrophysics/album/slides/kappa-bridge_KLY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0737" y="1696478"/>
            <a:ext cx="2662244" cy="1795616"/>
          </a:xfrm>
          <a:prstGeom prst="rect">
            <a:avLst/>
          </a:prstGeom>
          <a:noFill/>
        </p:spPr>
      </p:pic>
      <p:pic>
        <p:nvPicPr>
          <p:cNvPr id="1030" name="Picture 6" descr="http://www.geology.upol.cz/images/laboratory%20of%20petrophysics/album/slides/laboratory_gamma-ray_spectrometer_RT-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8917" y="1696478"/>
            <a:ext cx="2662244" cy="1795616"/>
          </a:xfrm>
          <a:prstGeom prst="rect">
            <a:avLst/>
          </a:prstGeom>
          <a:noFill/>
        </p:spPr>
      </p:pic>
      <p:pic>
        <p:nvPicPr>
          <p:cNvPr id="1032" name="Picture 8" descr="http://www.geology.upol.cz/images/laboratory%20of%20petrophysics/album/slides/spectral_photometer_SP_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0737" y="3563919"/>
            <a:ext cx="2662245" cy="1795616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392553" y="5371524"/>
            <a:ext cx="8328608" cy="859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sz="1600" dirty="0">
                <a:solidFill>
                  <a:schemeClr val="accent1"/>
                </a:solidFill>
              </a:rPr>
              <a:t>Přehledná nabídka katedry geologie je zveřejněna na:  http://www.geology.upol.cz/cs_sluzby_geologicky_a_geoarcheologicky_servis.html</a:t>
            </a:r>
          </a:p>
        </p:txBody>
      </p:sp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19999" y="6451723"/>
            <a:ext cx="8001162" cy="199448"/>
          </a:xfrm>
        </p:spPr>
        <p:txBody>
          <a:bodyPr/>
          <a:lstStyle/>
          <a:p>
            <a:r>
              <a:rPr lang="cs-CZ" dirty="0"/>
              <a:t>Mgr. Martin </a:t>
            </a:r>
            <a:r>
              <a:rPr lang="cs-CZ" dirty="0" err="1"/>
              <a:t>Moník</a:t>
            </a:r>
            <a:r>
              <a:rPr lang="cs-CZ" dirty="0"/>
              <a:t>, Ph.D., Katedra geologie, Přírodovědecká fakulta, 17. listopadu 12, 771 46 Olomouc</a:t>
            </a:r>
          </a:p>
        </p:txBody>
      </p:sp>
    </p:spTree>
    <p:extLst>
      <p:ext uri="{BB962C8B-B14F-4D97-AF65-F5344CB8AC3E}">
        <p14:creationId xmlns:p14="http://schemas.microsoft.com/office/powerpoint/2010/main" val="4191980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0475" y="1372350"/>
            <a:ext cx="7560000" cy="748080"/>
          </a:xfrm>
        </p:spPr>
        <p:txBody>
          <a:bodyPr>
            <a:normAutofit/>
          </a:bodyPr>
          <a:lstStyle/>
          <a:p>
            <a:r>
              <a:rPr lang="cs-CZ" dirty="0"/>
              <a:t>Univerzita Palackého v Olomouci nabízí archeologickým pracovištím: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460567"/>
            <a:ext cx="7560000" cy="4249722"/>
          </a:xfrm>
        </p:spPr>
        <p:txBody>
          <a:bodyPr>
            <a:normAutofit/>
          </a:bodyPr>
          <a:lstStyle/>
          <a:p>
            <a:r>
              <a:rPr lang="cs-CZ" dirty="0"/>
              <a:t>komplexní laboratorní zpracování movitého archeologického materiálu</a:t>
            </a:r>
          </a:p>
          <a:p>
            <a:r>
              <a:rPr lang="cs-CZ" dirty="0"/>
              <a:t>kresebnou a fotografickou dokumentaci movitého archeologického materiálu   </a:t>
            </a:r>
          </a:p>
          <a:p>
            <a:r>
              <a:rPr lang="cs-CZ" dirty="0"/>
              <a:t>výkopové a dokumentační práce na terénním výzkumu               (v omezené míře – je nutné propojení s odbornými praxemi studentů) a spolupráci na tvorbě nálezové zprávy</a:t>
            </a:r>
          </a:p>
          <a:p>
            <a:r>
              <a:rPr lang="cs-CZ" dirty="0"/>
              <a:t>přírodovědné analýzy archeologického a environmentálního materiálu (</a:t>
            </a:r>
            <a:r>
              <a:rPr lang="cs-CZ" dirty="0" err="1"/>
              <a:t>archeobotanika</a:t>
            </a:r>
            <a:r>
              <a:rPr lang="cs-CZ" dirty="0"/>
              <a:t>, petrologie, geologie, pedologie, chemie…) </a:t>
            </a:r>
          </a:p>
          <a:p>
            <a:r>
              <a:rPr lang="cs-CZ" dirty="0"/>
              <a:t>nedestruktivní terénní prospekce (geofyzika, </a:t>
            </a:r>
            <a:r>
              <a:rPr lang="cs-CZ" dirty="0" err="1"/>
              <a:t>georadar</a:t>
            </a:r>
            <a:r>
              <a:rPr lang="cs-CZ" dirty="0"/>
              <a:t>, dokumentace 3D snímky lokalit včetně prozkoumaných objektů, povrchové sběry…)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788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77514" y="378941"/>
            <a:ext cx="5622024" cy="1660498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Laboratoře 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dirty="0">
                <a:latin typeface="Arial" pitchFamily="34" charset="0"/>
                <a:cs typeface="Arial" pitchFamily="34" charset="0"/>
              </a:rPr>
              <a:t>Katedry analytické chemie a RCPTM 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Přírodovědecké fakulty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Univerzity Palackého v Olomouci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4722" y="1807139"/>
            <a:ext cx="3188813" cy="436506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/>
              <a:t>laboratoř elektroanalytických metod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laboratoř elektromigračních metod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laboratoř separačních metod a hmotnostní spektrometrie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laboratoř spektrálních metod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dirty="0"/>
              <a:t>Více informací na http://ach.upol.cz/cs/laboratore.php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LA-ICP-M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8899" y="2109320"/>
            <a:ext cx="3260037" cy="2213941"/>
          </a:xfrm>
          <a:prstGeom prst="rect">
            <a:avLst/>
          </a:prstGeom>
        </p:spPr>
      </p:pic>
      <p:pic>
        <p:nvPicPr>
          <p:cNvPr id="6" name="Obrázek 5" descr="AA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8899" y="4393143"/>
            <a:ext cx="3260037" cy="2058579"/>
          </a:xfrm>
          <a:prstGeom prst="rect">
            <a:avLst/>
          </a:prstGeom>
        </p:spPr>
      </p:pic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19999" y="6451723"/>
            <a:ext cx="8001162" cy="199448"/>
          </a:xfrm>
        </p:spPr>
        <p:txBody>
          <a:bodyPr/>
          <a:lstStyle/>
          <a:p>
            <a:r>
              <a:rPr lang="cs-CZ" dirty="0"/>
              <a:t>Mgr. Martin </a:t>
            </a:r>
            <a:r>
              <a:rPr lang="cs-CZ" dirty="0" err="1"/>
              <a:t>Moník</a:t>
            </a:r>
            <a:r>
              <a:rPr lang="cs-CZ" dirty="0"/>
              <a:t>, Ph.D., Katedra geologie, Přírodovědecká fakulta, 17. listopadu 12, 771 46 Olomouc</a:t>
            </a:r>
          </a:p>
        </p:txBody>
      </p:sp>
    </p:spTree>
    <p:extLst>
      <p:ext uri="{BB962C8B-B14F-4D97-AF65-F5344CB8AC3E}">
        <p14:creationId xmlns:p14="http://schemas.microsoft.com/office/powerpoint/2010/main" val="1564647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619999"/>
            <a:ext cx="7560000" cy="1133833"/>
          </a:xfrm>
        </p:spPr>
        <p:txBody>
          <a:bodyPr/>
          <a:lstStyle/>
          <a:p>
            <a:pPr algn="ctr"/>
            <a:r>
              <a:rPr lang="cs-CZ" dirty="0"/>
              <a:t>Katedra geoinformatiky </a:t>
            </a:r>
            <a:br>
              <a:rPr lang="cs-CZ" dirty="0"/>
            </a:br>
            <a:r>
              <a:rPr lang="cs-CZ" sz="2000" dirty="0"/>
              <a:t>Přírodovědecké fakulty Univerzity Palackého v Olomouci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957385"/>
            <a:ext cx="7560000" cy="3401852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Specializace na bezkontaktní monitorování krajiny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/>
                </a:solidFill>
              </a:rPr>
              <a:t>RNDr. Jakub </a:t>
            </a:r>
            <a:r>
              <a:rPr lang="cs-CZ" dirty="0" err="1">
                <a:solidFill>
                  <a:schemeClr val="accent2"/>
                </a:solidFill>
              </a:rPr>
              <a:t>Miřijovský</a:t>
            </a:r>
            <a:r>
              <a:rPr lang="cs-CZ" dirty="0">
                <a:solidFill>
                  <a:schemeClr val="accent2"/>
                </a:solidFill>
              </a:rPr>
              <a:t>, Ph.D.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jakub.mirijovsky@upol.cz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3D skenování lokalit, objektů, GIS….</a:t>
            </a:r>
          </a:p>
          <a:p>
            <a:pPr marL="0" indent="0">
              <a:buNone/>
            </a:pPr>
            <a:r>
              <a:rPr lang="cs-CZ" dirty="0"/>
              <a:t>http://www.geoinformatics.upol.cz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19999" y="6451723"/>
            <a:ext cx="8001162" cy="199448"/>
          </a:xfrm>
        </p:spPr>
        <p:txBody>
          <a:bodyPr/>
          <a:lstStyle/>
          <a:p>
            <a:r>
              <a:rPr lang="cs-CZ" dirty="0"/>
              <a:t>RNDr. Jakub </a:t>
            </a:r>
            <a:r>
              <a:rPr lang="cs-CZ" dirty="0" err="1"/>
              <a:t>Miřijovský</a:t>
            </a:r>
            <a:r>
              <a:rPr lang="cs-CZ" dirty="0"/>
              <a:t>, Ph.D., Katedra </a:t>
            </a:r>
            <a:r>
              <a:rPr lang="cs-CZ" dirty="0" err="1"/>
              <a:t>geoinformatiky</a:t>
            </a:r>
            <a:r>
              <a:rPr lang="cs-CZ" dirty="0"/>
              <a:t>, Přírodovědecká fakulta, 17. listopadu 12, 771 46 Olomouc</a:t>
            </a:r>
          </a:p>
        </p:txBody>
      </p:sp>
    </p:spTree>
    <p:extLst>
      <p:ext uri="{BB962C8B-B14F-4D97-AF65-F5344CB8AC3E}">
        <p14:creationId xmlns:p14="http://schemas.microsoft.com/office/powerpoint/2010/main" val="1824745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u="sng" dirty="0" err="1"/>
              <a:t>Archeobotanika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679405"/>
            <a:ext cx="7560000" cy="3679831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>
                <a:solidFill>
                  <a:schemeClr val="accent2"/>
                </a:solidFill>
              </a:rPr>
              <a:t>Mgr. Zdeněk Vaněček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zdenek.vanecek@upol.cz</a:t>
            </a:r>
            <a:endParaRPr lang="cs-CZ" sz="2400" dirty="0"/>
          </a:p>
          <a:p>
            <a:pPr marL="0" indent="0">
              <a:buNone/>
            </a:pPr>
            <a:r>
              <a:rPr lang="cs-CZ" sz="2400" dirty="0">
                <a:solidFill>
                  <a:schemeClr val="accent2"/>
                </a:solidFill>
              </a:rPr>
              <a:t>+420 776 678 326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20000" y="6451723"/>
            <a:ext cx="7118902" cy="214952"/>
          </a:xfrm>
        </p:spPr>
        <p:txBody>
          <a:bodyPr/>
          <a:lstStyle/>
          <a:p>
            <a:r>
              <a:rPr lang="cs-CZ" dirty="0"/>
              <a:t>Mgr. Zdeněk Vaněček, Katedra historie, Filozofická fakulta, Na Hradě 5, 779 00 Olomouc</a:t>
            </a:r>
          </a:p>
        </p:txBody>
      </p:sp>
    </p:spTree>
    <p:extLst>
      <p:ext uri="{BB962C8B-B14F-4D97-AF65-F5344CB8AC3E}">
        <p14:creationId xmlns:p14="http://schemas.microsoft.com/office/powerpoint/2010/main" val="1501317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err="1"/>
              <a:t>Archeobotanika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odběry vzorků pro </a:t>
            </a:r>
            <a:r>
              <a:rPr lang="cs-CZ" dirty="0" err="1"/>
              <a:t>archeobotanické</a:t>
            </a:r>
            <a:r>
              <a:rPr lang="cs-CZ" dirty="0"/>
              <a:t> analýzy</a:t>
            </a:r>
          </a:p>
          <a:p>
            <a:pPr lvl="1"/>
            <a:r>
              <a:rPr lang="cs-CZ" dirty="0"/>
              <a:t>zajistíme odběr vzorků kdekoli na území ČR</a:t>
            </a:r>
          </a:p>
          <a:p>
            <a:pPr lvl="1"/>
            <a:r>
              <a:rPr lang="cs-CZ" dirty="0"/>
              <a:t>poradíme s výběrem vhodné strategie vzorkování</a:t>
            </a:r>
          </a:p>
          <a:p>
            <a:r>
              <a:rPr lang="cs-CZ" dirty="0" err="1"/>
              <a:t>xylotomární</a:t>
            </a:r>
            <a:r>
              <a:rPr lang="cs-CZ" dirty="0"/>
              <a:t> a </a:t>
            </a:r>
            <a:r>
              <a:rPr lang="cs-CZ" dirty="0" err="1"/>
              <a:t>antrakologická</a:t>
            </a:r>
            <a:r>
              <a:rPr lang="cs-CZ" dirty="0"/>
              <a:t> analýza</a:t>
            </a:r>
          </a:p>
          <a:p>
            <a:pPr lvl="1"/>
            <a:r>
              <a:rPr lang="cs-CZ" dirty="0"/>
              <a:t>určování dřeva a uhlíků + interpretace s ohledem na nálezové okolnosti (konstrukce, otopná zařízení, kulturní vrstvy atd.)</a:t>
            </a:r>
          </a:p>
          <a:p>
            <a:r>
              <a:rPr lang="cs-CZ" dirty="0"/>
              <a:t>karpologická analýza</a:t>
            </a:r>
          </a:p>
          <a:p>
            <a:pPr lvl="1"/>
            <a:r>
              <a:rPr lang="cs-CZ" dirty="0"/>
              <a:t>určování semen, plodů a dalších částí pěstovaných i planých druhů rostlin + interpretace tafonomie a rekonstrukce ekologického a ekonomického kontextu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20000" y="6451723"/>
            <a:ext cx="7118902" cy="214952"/>
          </a:xfrm>
        </p:spPr>
        <p:txBody>
          <a:bodyPr/>
          <a:lstStyle/>
          <a:p>
            <a:r>
              <a:rPr lang="cs-CZ" dirty="0"/>
              <a:t>Mgr. Zdeněk Vaněček, Katedra historie, Filozofická fakulta, Na Hradě 5, 779 00 Olomouc</a:t>
            </a:r>
          </a:p>
        </p:txBody>
      </p:sp>
    </p:spTree>
    <p:extLst>
      <p:ext uri="{BB962C8B-B14F-4D97-AF65-F5344CB8AC3E}">
        <p14:creationId xmlns:p14="http://schemas.microsoft.com/office/powerpoint/2010/main" val="1594298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Dále jsme schopni zprostředkovat tyto služby a analýzy: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mokré prosívání i flotační plavení vzorků na lince typu „Ankara“</a:t>
            </a:r>
          </a:p>
          <a:p>
            <a:r>
              <a:rPr lang="cs-CZ" dirty="0"/>
              <a:t>dendrochronologie</a:t>
            </a:r>
          </a:p>
          <a:p>
            <a:r>
              <a:rPr lang="cs-CZ" dirty="0" err="1"/>
              <a:t>diatomární</a:t>
            </a:r>
            <a:r>
              <a:rPr lang="cs-CZ" dirty="0"/>
              <a:t> analýza</a:t>
            </a:r>
          </a:p>
          <a:p>
            <a:r>
              <a:rPr lang="cs-CZ" dirty="0"/>
              <a:t>palynologie</a:t>
            </a:r>
          </a:p>
          <a:p>
            <a:endParaRPr lang="cs-CZ" dirty="0"/>
          </a:p>
          <a:p>
            <a:r>
              <a:rPr lang="cs-CZ" dirty="0"/>
              <a:t>kontakt: Mgr. Zdeněk Vaněček, zdenek.vanecek@upol.cz, +420 776 678 326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20000" y="6451723"/>
            <a:ext cx="7118902" cy="214952"/>
          </a:xfrm>
        </p:spPr>
        <p:txBody>
          <a:bodyPr/>
          <a:lstStyle/>
          <a:p>
            <a:r>
              <a:rPr lang="cs-CZ" dirty="0"/>
              <a:t>Mgr. Zdeněk Vaněček, Katedra historie, Filozofická fakulta, Na Hradě 5, 779 00 Olomouc</a:t>
            </a:r>
          </a:p>
        </p:txBody>
      </p:sp>
    </p:spTree>
    <p:extLst>
      <p:ext uri="{BB962C8B-B14F-4D97-AF65-F5344CB8AC3E}">
        <p14:creationId xmlns:p14="http://schemas.microsoft.com/office/powerpoint/2010/main" val="1166851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4201297"/>
            <a:ext cx="7560000" cy="799071"/>
          </a:xfrm>
        </p:spPr>
        <p:txBody>
          <a:bodyPr/>
          <a:lstStyle/>
          <a:p>
            <a:r>
              <a:rPr lang="cs-CZ" dirty="0"/>
              <a:t>Těšíme se na spolupráci!!!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5330" y="5363478"/>
            <a:ext cx="8723870" cy="1064046"/>
          </a:xfrm>
        </p:spPr>
        <p:txBody>
          <a:bodyPr/>
          <a:lstStyle/>
          <a:p>
            <a:pPr algn="ctr"/>
            <a:r>
              <a:rPr lang="cs-CZ" sz="1200" dirty="0"/>
              <a:t>Mgr. Ivana Vostrovská, Ph.D. (vedoucí archeologické laboratoře), Katedra historie, Filozofická fakulta, </a:t>
            </a:r>
            <a:r>
              <a:rPr lang="cs-CZ" sz="1200" dirty="0">
                <a:hlinkClick r:id="rId2"/>
              </a:rPr>
              <a:t>ivana.vostrovska@upol.cz</a:t>
            </a:r>
            <a:endParaRPr lang="cs-CZ" sz="1200" dirty="0"/>
          </a:p>
          <a:p>
            <a:pPr algn="ctr"/>
            <a:r>
              <a:rPr lang="cs-CZ" sz="1200" dirty="0"/>
              <a:t>Mgr. Dominika Václavíková (laborantka), Katedra historie, Filozofická fakulta, </a:t>
            </a:r>
            <a:r>
              <a:rPr lang="cs-CZ" sz="1200" dirty="0">
                <a:hlinkClick r:id="rId3"/>
              </a:rPr>
              <a:t>dominika.vaclavikova@upol.cz</a:t>
            </a:r>
            <a:endParaRPr lang="cs-CZ" sz="1200" dirty="0"/>
          </a:p>
          <a:p>
            <a:pPr algn="ctr"/>
            <a:r>
              <a:rPr lang="cs-CZ" sz="1200" dirty="0"/>
              <a:t>Mgr. Pavlína </a:t>
            </a:r>
            <a:r>
              <a:rPr lang="cs-CZ" sz="1200" dirty="0" err="1"/>
              <a:t>Kalábková</a:t>
            </a:r>
            <a:r>
              <a:rPr lang="cs-CZ" sz="1200" dirty="0"/>
              <a:t>, Ph.D. (terénní práce), Katedra historie, Filozofická fakulta, </a:t>
            </a:r>
            <a:r>
              <a:rPr lang="cs-CZ" sz="1200" dirty="0">
                <a:hlinkClick r:id="rId4"/>
              </a:rPr>
              <a:t>pavlina.kalabkova@upol.cz</a:t>
            </a:r>
            <a:endParaRPr lang="cs-CZ" sz="1200" dirty="0"/>
          </a:p>
          <a:p>
            <a:pPr algn="ctr"/>
            <a:r>
              <a:rPr lang="cs-CZ" sz="1200" dirty="0"/>
              <a:t>Mgr. Martin </a:t>
            </a:r>
            <a:r>
              <a:rPr lang="cs-CZ" sz="1200" dirty="0" err="1"/>
              <a:t>Moník</a:t>
            </a:r>
            <a:r>
              <a:rPr lang="cs-CZ" sz="1200" dirty="0"/>
              <a:t>, Ph.D. (</a:t>
            </a:r>
            <a:r>
              <a:rPr lang="cs-CZ" sz="1200" dirty="0" err="1"/>
              <a:t>petroarcheolog</a:t>
            </a:r>
            <a:r>
              <a:rPr lang="cs-CZ" sz="1200" dirty="0"/>
              <a:t>, geolog), Katedra geologie, Přírodovědecká fakulta, </a:t>
            </a:r>
            <a:r>
              <a:rPr lang="cs-CZ" sz="1200" dirty="0">
                <a:hlinkClick r:id="rId5"/>
              </a:rPr>
              <a:t>martin.monik@upol.cz</a:t>
            </a:r>
            <a:endParaRPr lang="cs-CZ" sz="1200" dirty="0"/>
          </a:p>
          <a:p>
            <a:pPr algn="ctr"/>
            <a:r>
              <a:rPr lang="cs-CZ" sz="1200" dirty="0"/>
              <a:t>RNDr. Jakub </a:t>
            </a:r>
            <a:r>
              <a:rPr lang="cs-CZ" sz="1200" dirty="0" err="1"/>
              <a:t>Miřijovský</a:t>
            </a:r>
            <a:r>
              <a:rPr lang="cs-CZ" sz="1200" dirty="0"/>
              <a:t>, Ph.D. (geoinformatik), Katedra geoinformatiky, Přírodovědecká fakulta, </a:t>
            </a:r>
            <a:r>
              <a:rPr lang="cs-CZ" sz="1200" dirty="0">
                <a:hlinkClick r:id="rId6"/>
              </a:rPr>
              <a:t>jakub.mirijovsky@upol.cz</a:t>
            </a:r>
            <a:endParaRPr lang="cs-CZ" sz="1200" dirty="0"/>
          </a:p>
          <a:p>
            <a:pPr algn="ctr"/>
            <a:r>
              <a:rPr lang="cs-CZ" sz="1200" dirty="0"/>
              <a:t>Mgr. Zdeněk Vaněček (</a:t>
            </a:r>
            <a:r>
              <a:rPr lang="cs-CZ" sz="1200" dirty="0" err="1"/>
              <a:t>archeobotanik</a:t>
            </a:r>
            <a:r>
              <a:rPr lang="cs-CZ" sz="1200" dirty="0"/>
              <a:t>), Katedra historie, Filozofická fakulta, </a:t>
            </a:r>
            <a:r>
              <a:rPr lang="cs-CZ" sz="1200" dirty="0" err="1">
                <a:hlinkClick r:id="rId7"/>
              </a:rPr>
              <a:t>zdenek.vanecek</a:t>
            </a:r>
            <a:r>
              <a:rPr lang="en-US" sz="1200" dirty="0">
                <a:hlinkClick r:id="rId7"/>
              </a:rPr>
              <a:t>@</a:t>
            </a:r>
            <a:r>
              <a:rPr lang="cs-CZ" sz="1200" dirty="0">
                <a:hlinkClick r:id="rId7"/>
              </a:rPr>
              <a:t>upol.cz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901788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828800"/>
            <a:ext cx="7560000" cy="1764067"/>
          </a:xfrm>
        </p:spPr>
        <p:txBody>
          <a:bodyPr/>
          <a:lstStyle/>
          <a:p>
            <a:pPr algn="ctr"/>
            <a:r>
              <a:rPr lang="cs-CZ" u="sng" dirty="0"/>
              <a:t>Archeologická laboratoř sekce archeologie </a:t>
            </a:r>
            <a:r>
              <a:rPr lang="cs-CZ" sz="2000" u="sng" dirty="0"/>
              <a:t>katedry historie Filozofické fakulty </a:t>
            </a:r>
            <a:br>
              <a:rPr lang="cs-CZ" sz="2000" u="sng" dirty="0"/>
            </a:br>
            <a:r>
              <a:rPr lang="cs-CZ" sz="2000" u="sng" dirty="0"/>
              <a:t>Univerzity Palackého v Olomouci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9514" y="3592865"/>
            <a:ext cx="8081318" cy="1926191"/>
          </a:xfrm>
        </p:spPr>
        <p:txBody>
          <a:bodyPr>
            <a:normAutofit/>
          </a:bodyPr>
          <a:lstStyle/>
          <a:p>
            <a:r>
              <a:rPr lang="cs-CZ" dirty="0"/>
              <a:t>Mgr. Ivana Vostrovská, Ph.D.  </a:t>
            </a:r>
            <a:r>
              <a:rPr lang="cs-CZ" dirty="0">
                <a:hlinkClick r:id="rId2"/>
              </a:rPr>
              <a:t>ivana.vostrovska@upol.cz</a:t>
            </a:r>
            <a:endParaRPr lang="cs-CZ" dirty="0"/>
          </a:p>
          <a:p>
            <a:r>
              <a:rPr lang="cs-CZ" dirty="0"/>
              <a:t>Mgr. Dominika Václavíková  </a:t>
            </a:r>
            <a:r>
              <a:rPr lang="cs-CZ" dirty="0">
                <a:hlinkClick r:id="rId3"/>
              </a:rPr>
              <a:t>dominika.vaclavikova@upol.cz</a:t>
            </a:r>
            <a:endParaRPr lang="cs-CZ" dirty="0"/>
          </a:p>
          <a:p>
            <a:r>
              <a:rPr lang="cs-CZ" dirty="0"/>
              <a:t>+420 585 633 624, +420 585 633 253</a:t>
            </a:r>
          </a:p>
          <a:p>
            <a:r>
              <a:rPr lang="cs-CZ" dirty="0">
                <a:hlinkClick r:id="rId4"/>
              </a:rPr>
              <a:t>https://www.facebook.com/archeolabUP/</a:t>
            </a:r>
            <a:r>
              <a:rPr lang="cs-CZ" dirty="0"/>
              <a:t> 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20000" y="6450675"/>
            <a:ext cx="7118902" cy="216000"/>
          </a:xfrm>
        </p:spPr>
        <p:txBody>
          <a:bodyPr/>
          <a:lstStyle/>
          <a:p>
            <a:r>
              <a:rPr lang="cs-CZ"/>
              <a:t>Mgr. Ivana Vostrovská, Ph.D., Katedra historie, Filozofická fakulta, Na Hradě 5, 779 00 Olomouc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5553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movitého materiálu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70703" y="2462400"/>
            <a:ext cx="3940663" cy="3898800"/>
          </a:xfrm>
        </p:spPr>
        <p:txBody>
          <a:bodyPr/>
          <a:lstStyle/>
          <a:p>
            <a:r>
              <a:rPr lang="cs-CZ" dirty="0"/>
              <a:t>očištění, preparace </a:t>
            </a:r>
            <a:r>
              <a:rPr lang="cs-CZ" i="1" dirty="0"/>
              <a:t>in </a:t>
            </a:r>
            <a:r>
              <a:rPr lang="cs-CZ" i="1" dirty="0" err="1"/>
              <a:t>situ</a:t>
            </a:r>
            <a:endParaRPr lang="cs-CZ" i="1" dirty="0"/>
          </a:p>
          <a:p>
            <a:r>
              <a:rPr lang="cs-CZ" dirty="0"/>
              <a:t>třídění</a:t>
            </a:r>
          </a:p>
          <a:p>
            <a:r>
              <a:rPr lang="cs-CZ" dirty="0"/>
              <a:t>konzervace a restaurování</a:t>
            </a:r>
          </a:p>
          <a:p>
            <a:r>
              <a:rPr lang="cs-CZ" dirty="0"/>
              <a:t>počítačová evidence, inventarizace a popis artefaktů</a:t>
            </a:r>
          </a:p>
          <a:p>
            <a:r>
              <a:rPr lang="cs-CZ" dirty="0"/>
              <a:t>zabalení, štítkování, podmínky uložení</a:t>
            </a:r>
          </a:p>
          <a:p>
            <a:r>
              <a:rPr lang="cs-CZ" dirty="0"/>
              <a:t>dokumentace</a:t>
            </a:r>
          </a:p>
          <a:p>
            <a:pPr lvl="1"/>
            <a:r>
              <a:rPr lang="cs-CZ" dirty="0"/>
              <a:t>fotografická</a:t>
            </a:r>
          </a:p>
          <a:p>
            <a:pPr lvl="1"/>
            <a:r>
              <a:rPr lang="cs-CZ" dirty="0"/>
              <a:t>kresebná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Ivana Vostrovská, Ph.D., Katedra historie, Filozofická fakulta, Na Hradě 5, 779 00 Olomouc</a:t>
            </a:r>
            <a:endParaRPr lang="cs-CZ" dirty="0"/>
          </a:p>
        </p:txBody>
      </p:sp>
      <p:pic>
        <p:nvPicPr>
          <p:cNvPr id="5" name="Picture 3" descr="C:\Users\Archeolog\Ivana_Vostrovska\Vyuka\UA_laborator\UA_01_Deskripce_a_inventarizace_artefaktu\IMG_19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67" y="2661458"/>
            <a:ext cx="4688171" cy="312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627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37266"/>
            <a:ext cx="7560000" cy="930814"/>
          </a:xfrm>
        </p:spPr>
        <p:txBody>
          <a:bodyPr/>
          <a:lstStyle/>
          <a:p>
            <a:r>
              <a:rPr lang="cs-CZ" dirty="0"/>
              <a:t>Preparace nálezových situací </a:t>
            </a:r>
            <a:r>
              <a:rPr lang="cs-CZ" i="1" dirty="0"/>
              <a:t>in </a:t>
            </a:r>
            <a:r>
              <a:rPr lang="cs-CZ" i="1" dirty="0" err="1"/>
              <a:t>situ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568" y="2062716"/>
            <a:ext cx="4603897" cy="4296521"/>
          </a:xfrm>
        </p:spPr>
        <p:txBody>
          <a:bodyPr/>
          <a:lstStyle/>
          <a:p>
            <a:r>
              <a:rPr lang="cs-CZ" dirty="0"/>
              <a:t>žárové hroby v bloku</a:t>
            </a:r>
          </a:p>
          <a:p>
            <a:pPr lvl="1"/>
            <a:r>
              <a:rPr lang="cs-CZ" altLang="cs-CZ" dirty="0"/>
              <a:t>fotodokumentace</a:t>
            </a:r>
          </a:p>
          <a:p>
            <a:pPr lvl="1"/>
            <a:r>
              <a:rPr lang="cs-CZ" altLang="cs-CZ" dirty="0"/>
              <a:t>v</a:t>
            </a:r>
            <a:r>
              <a:rPr lang="it-IT" altLang="cs-CZ" dirty="0"/>
              <a:t>ypreparování materiálu z bloku </a:t>
            </a:r>
            <a:r>
              <a:rPr lang="it-IT" altLang="cs-CZ" i="1" dirty="0"/>
              <a:t>in situ</a:t>
            </a:r>
          </a:p>
          <a:p>
            <a:pPr lvl="1"/>
            <a:r>
              <a:rPr lang="cs-CZ" altLang="cs-CZ" dirty="0"/>
              <a:t>odstranění znečištění</a:t>
            </a:r>
          </a:p>
          <a:p>
            <a:pPr lvl="1"/>
            <a:r>
              <a:rPr lang="cs-CZ" altLang="cs-CZ" dirty="0"/>
              <a:t>vyhledání fragmentů a lepení keramických fragmentů v celek </a:t>
            </a:r>
          </a:p>
          <a:p>
            <a:pPr lvl="1"/>
            <a:r>
              <a:rPr lang="cs-CZ" altLang="cs-CZ" dirty="0"/>
              <a:t>doplnění ztrát sádrou a závěrečná konzervace</a:t>
            </a:r>
          </a:p>
          <a:p>
            <a:pPr lvl="1"/>
            <a:r>
              <a:rPr lang="cs-CZ" altLang="cs-CZ" dirty="0"/>
              <a:t>inventarizace vyjmutých artefaktů</a:t>
            </a:r>
          </a:p>
          <a:p>
            <a:pPr lvl="1"/>
            <a:r>
              <a:rPr lang="cs-CZ" altLang="cs-CZ" dirty="0"/>
              <a:t>vypracování zprávy</a:t>
            </a:r>
          </a:p>
          <a:p>
            <a:pPr lvl="1"/>
            <a:r>
              <a:rPr lang="cs-CZ" altLang="cs-CZ" dirty="0"/>
              <a:t>možnost zajištění prvotní dokumentace tomografem či rentgenem (přes Lékařskou fakultu Univerzity Palackého v Olomouci)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Ivana Vostrovská, Ph.D., Katedra historie, Filozofická fakulta, Na Hradě 5, 779 00 Olomouc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86" y="2591673"/>
            <a:ext cx="3778952" cy="31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4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Očištění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368080"/>
            <a:ext cx="7560000" cy="3639463"/>
          </a:xfrm>
        </p:spPr>
        <p:txBody>
          <a:bodyPr>
            <a:normAutofit/>
          </a:bodyPr>
          <a:lstStyle/>
          <a:p>
            <a:r>
              <a:rPr lang="cs-CZ" dirty="0"/>
              <a:t>postup komplexního očištění</a:t>
            </a:r>
          </a:p>
          <a:p>
            <a:pPr lvl="1"/>
            <a:r>
              <a:rPr lang="cs-CZ" altLang="cs-CZ" dirty="0"/>
              <a:t>čistíme za mokra</a:t>
            </a:r>
          </a:p>
          <a:p>
            <a:pPr lvl="2"/>
            <a:r>
              <a:rPr lang="cs-CZ" altLang="cs-CZ" dirty="0"/>
              <a:t>keramika (organické zbytky, barva, engoba!!!)</a:t>
            </a:r>
          </a:p>
          <a:p>
            <a:pPr lvl="2"/>
            <a:r>
              <a:rPr lang="cs-CZ" altLang="cs-CZ" dirty="0"/>
              <a:t>kamenné artefakty (zbytky potravy!!!)</a:t>
            </a:r>
          </a:p>
          <a:p>
            <a:pPr lvl="2"/>
            <a:r>
              <a:rPr lang="cs-CZ" altLang="cs-CZ" dirty="0"/>
              <a:t>kosti</a:t>
            </a:r>
          </a:p>
          <a:p>
            <a:pPr lvl="1"/>
            <a:r>
              <a:rPr lang="cs-CZ" altLang="cs-CZ" dirty="0"/>
              <a:t>čistíme za sucha/navlhčeným kartáčkem</a:t>
            </a:r>
          </a:p>
          <a:p>
            <a:pPr lvl="2"/>
            <a:r>
              <a:rPr lang="cs-CZ" altLang="cs-CZ" dirty="0"/>
              <a:t>kovy, sklo (dále specifické postupy spojené s konzervací předmětů)</a:t>
            </a:r>
          </a:p>
          <a:p>
            <a:pPr lvl="2"/>
            <a:r>
              <a:rPr lang="cs-CZ" altLang="cs-CZ" dirty="0"/>
              <a:t>mazanice</a:t>
            </a:r>
          </a:p>
          <a:p>
            <a:pPr lvl="1"/>
            <a:r>
              <a:rPr lang="cs-CZ" altLang="cs-CZ" dirty="0"/>
              <a:t>dle dohody s institucí přenecháme odborníkům</a:t>
            </a:r>
          </a:p>
          <a:p>
            <a:pPr lvl="2"/>
            <a:r>
              <a:rPr lang="cs-CZ" altLang="cs-CZ" dirty="0"/>
              <a:t>organický a antropologický materiál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Ivana Vostrovská, Ph.D., Katedra historie, Filozofická fakulta, Na Hradě 5, 779 00 Olomouc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50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Konzervace a restaurování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keramika, mazanice, kámen</a:t>
            </a:r>
          </a:p>
          <a:p>
            <a:pPr lvl="1"/>
            <a:r>
              <a:rPr lang="cs-CZ" dirty="0"/>
              <a:t>odstranění karbonátových krust</a:t>
            </a:r>
          </a:p>
          <a:p>
            <a:pPr lvl="1"/>
            <a:r>
              <a:rPr lang="cs-CZ" dirty="0"/>
              <a:t>petrifikace nestabilních fragmentů nebo částí artefaktů</a:t>
            </a:r>
          </a:p>
          <a:p>
            <a:pPr lvl="1"/>
            <a:r>
              <a:rPr lang="cs-CZ" dirty="0"/>
              <a:t>konzervace malby</a:t>
            </a:r>
          </a:p>
          <a:p>
            <a:pPr lvl="1"/>
            <a:r>
              <a:rPr lang="cs-CZ" dirty="0"/>
              <a:t>rekonstrukce původních tvarů (lepení fragmentů a sádrování chybějících částí)</a:t>
            </a:r>
          </a:p>
          <a:p>
            <a:pPr lvl="1"/>
            <a:r>
              <a:rPr lang="cs-CZ" altLang="cs-CZ" dirty="0"/>
              <a:t>vypracování konzervátorské zprávy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Mgr. Ivana Vostrovská, Ph.D., Katedra historie, Filozofická fakulta, Na Hradě 5, 779 00 Olomouc</a:t>
            </a:r>
          </a:p>
        </p:txBody>
      </p:sp>
    </p:spTree>
    <p:extLst>
      <p:ext uri="{BB962C8B-B14F-4D97-AF65-F5344CB8AC3E}">
        <p14:creationId xmlns:p14="http://schemas.microsoft.com/office/powerpoint/2010/main" val="1119492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Konzervace a restaurování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460567"/>
            <a:ext cx="7743516" cy="3898669"/>
          </a:xfrm>
        </p:spPr>
        <p:txBody>
          <a:bodyPr>
            <a:normAutofit/>
          </a:bodyPr>
          <a:lstStyle/>
          <a:p>
            <a:r>
              <a:rPr lang="cs-CZ" dirty="0"/>
              <a:t>předměty z organických materiálů (dřevo, kůže…)</a:t>
            </a:r>
          </a:p>
          <a:p>
            <a:pPr lvl="1"/>
            <a:r>
              <a:rPr lang="cs-CZ" dirty="0"/>
              <a:t>pouze základní ošetření (možnost zajištění předání do specializované konzervátorské laboratoře)</a:t>
            </a:r>
          </a:p>
          <a:p>
            <a:pPr marL="0" lvl="1" indent="0">
              <a:spcBef>
                <a:spcPts val="984"/>
              </a:spcBef>
              <a:buNone/>
            </a:pPr>
            <a:endParaRPr lang="cs-CZ" dirty="0"/>
          </a:p>
          <a:p>
            <a:r>
              <a:rPr lang="cs-CZ" dirty="0"/>
              <a:t>skleněné artefakty</a:t>
            </a:r>
          </a:p>
          <a:p>
            <a:pPr lvl="1"/>
            <a:r>
              <a:rPr lang="cs-CZ" dirty="0"/>
              <a:t>oplach a osušení</a:t>
            </a:r>
          </a:p>
          <a:p>
            <a:pPr lvl="1"/>
            <a:r>
              <a:rPr lang="cs-CZ" dirty="0"/>
              <a:t>impregnace</a:t>
            </a:r>
          </a:p>
          <a:p>
            <a:pPr lvl="1"/>
            <a:r>
              <a:rPr lang="cs-CZ" dirty="0"/>
              <a:t>lepení a tmelení</a:t>
            </a:r>
          </a:p>
          <a:p>
            <a:pPr lvl="1"/>
            <a:r>
              <a:rPr lang="cs-CZ" dirty="0"/>
              <a:t>povrchový nátěr</a:t>
            </a:r>
          </a:p>
          <a:p>
            <a:pPr lvl="1"/>
            <a:r>
              <a:rPr lang="cs-CZ" dirty="0"/>
              <a:t>rekonstrukce původních tvarů (doplnění chybějících částí)</a:t>
            </a:r>
          </a:p>
          <a:p>
            <a:pPr lvl="1"/>
            <a:r>
              <a:rPr lang="cs-CZ" altLang="cs-CZ" dirty="0"/>
              <a:t>vypracování konzervátorské zprávy</a:t>
            </a:r>
          </a:p>
          <a:p>
            <a:pPr marL="2667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Ivana Vostrovská, Ph.D., Katedra historie, Filozofická fakulta, Na Hradě 5, 779 00 Olomouc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4220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Konzervace a restaurování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5423" y="2473336"/>
            <a:ext cx="3750946" cy="3898669"/>
          </a:xfrm>
        </p:spPr>
        <p:txBody>
          <a:bodyPr/>
          <a:lstStyle/>
          <a:p>
            <a:r>
              <a:rPr lang="cs-CZ" dirty="0"/>
              <a:t>drobné kovové předměty</a:t>
            </a:r>
          </a:p>
          <a:p>
            <a:pPr lvl="1"/>
            <a:r>
              <a:rPr lang="cs-CZ" dirty="0"/>
              <a:t>mechanické čištění </a:t>
            </a:r>
          </a:p>
          <a:p>
            <a:pPr marL="266700" lvl="1" indent="0">
              <a:buNone/>
            </a:pPr>
            <a:r>
              <a:rPr lang="cs-CZ" dirty="0"/>
              <a:t>    (pískovací zařízení)</a:t>
            </a:r>
          </a:p>
          <a:p>
            <a:pPr lvl="1"/>
            <a:r>
              <a:rPr lang="cs-CZ" dirty="0"/>
              <a:t>odmaštění a deionizace</a:t>
            </a:r>
          </a:p>
          <a:p>
            <a:pPr lvl="1"/>
            <a:r>
              <a:rPr lang="cs-CZ" dirty="0"/>
              <a:t>stabilizace korozní vrstvy</a:t>
            </a:r>
          </a:p>
          <a:p>
            <a:pPr lvl="1"/>
            <a:r>
              <a:rPr lang="cs-CZ" dirty="0"/>
              <a:t>vysušení</a:t>
            </a:r>
          </a:p>
          <a:p>
            <a:pPr lvl="1"/>
            <a:r>
              <a:rPr lang="cs-CZ" dirty="0"/>
              <a:t>závěrečná konzervační vrstva</a:t>
            </a:r>
          </a:p>
          <a:p>
            <a:pPr lvl="1"/>
            <a:r>
              <a:rPr lang="cs-CZ" altLang="cs-CZ" dirty="0"/>
              <a:t>vypracování konzervátorské zprávy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Ivana Vostrovská, Ph.D., Katedra historie, Filozofická fakulta, Na Hradě 5, 779 00 Olomouc</a:t>
            </a:r>
            <a:endParaRPr lang="cs-CZ" dirty="0"/>
          </a:p>
        </p:txBody>
      </p:sp>
      <p:pic>
        <p:nvPicPr>
          <p:cNvPr id="5" name="Picture 3" descr="C:\Users\kalab\AppData\Local\Temp\Rar$DIa0.084\2013_lab_sestava-piskovacka_patrnerstvi_re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54" y="2473336"/>
            <a:ext cx="4210784" cy="280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383212"/>
      </p:ext>
    </p:extLst>
  </p:cSld>
  <p:clrMapOvr>
    <a:masterClrMapping/>
  </p:clrMapOvr>
</p:sld>
</file>

<file path=ppt/theme/theme1.xml><?xml version="1.0" encoding="utf-8"?>
<a:theme xmlns:a="http://schemas.openxmlformats.org/drawingml/2006/main" name="UP_prezentace_cz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2.potx" id="{755D0361-9207-4673-B4A5-8DE80FB40899}" vid="{B1A348AD-3F36-40BB-80C1-28390A7D89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UP_prezentace_cz</Template>
  <TotalTime>513</TotalTime>
  <Words>1836</Words>
  <Application>Microsoft Office PowerPoint</Application>
  <PresentationFormat>Vlastní</PresentationFormat>
  <Paragraphs>205</Paragraphs>
  <Slides>25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UP_prezentace_cz</vt:lpstr>
      <vt:lpstr>Archeologická a archeometrická laboratoř  Univerzity Palackého v Olomouci  Na Hradě 5 | Olomouc | 779 00 +420 585 633 624, +420 585 633 253 ivana.vostrovska@upol.cz</vt:lpstr>
      <vt:lpstr>Univerzita Palackého v Olomouci nabízí archeologickým pracovištím:</vt:lpstr>
      <vt:lpstr>Archeologická laboratoř sekce archeologie katedry historie Filozofické fakulty  Univerzity Palackého v Olomouci</vt:lpstr>
      <vt:lpstr>Zpracování movitého materiálu</vt:lpstr>
      <vt:lpstr>Preparace nálezových situací in situ</vt:lpstr>
      <vt:lpstr>Očištění</vt:lpstr>
      <vt:lpstr>Konzervace a restaurování</vt:lpstr>
      <vt:lpstr>Konzervace a restaurování</vt:lpstr>
      <vt:lpstr>Konzervace a restaurování </vt:lpstr>
      <vt:lpstr>Evidence, inventarizace a popis artefaktů</vt:lpstr>
      <vt:lpstr>Zabalení a uložení nálezů </vt:lpstr>
      <vt:lpstr>Dokumentace</vt:lpstr>
      <vt:lpstr>Dokumentace </vt:lpstr>
      <vt:lpstr>Terénní výzkumy – odborné praxe sekce archeologie katedry historie Filozofické fakulty  Univerzity Palackého v Olomouci</vt:lpstr>
      <vt:lpstr>Terénní výzkumy – odborné praxe</vt:lpstr>
      <vt:lpstr>Ceník archeologické laboratoře a práce  na terénním výzkumu</vt:lpstr>
      <vt:lpstr>Archeometrická laboratoř  Univerzity Palackého v Olomouci</vt:lpstr>
      <vt:lpstr>Archeometrická laboratoř</vt:lpstr>
      <vt:lpstr>Laboratoře Katedry geologie Přírodovědecké fakulty  Univerzity Palackého v Olomouci</vt:lpstr>
      <vt:lpstr>Laboratoře  Katedry analytické chemie a RCPTM  Přírodovědecké fakulty  Univerzity Palackého v Olomouci</vt:lpstr>
      <vt:lpstr>Katedra geoinformatiky  Přírodovědecké fakulty Univerzity Palackého v Olomouci</vt:lpstr>
      <vt:lpstr>Archeobotanika</vt:lpstr>
      <vt:lpstr>Archeobotanika</vt:lpstr>
      <vt:lpstr>Dále jsme schopni zprostředkovat tyto služby a analýzy:</vt:lpstr>
      <vt:lpstr>Těšíme se na spolupráci!!!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Archeolog</dc:creator>
  <cp:lastModifiedBy>Miloš Hlava</cp:lastModifiedBy>
  <cp:revision>52</cp:revision>
  <dcterms:created xsi:type="dcterms:W3CDTF">2015-01-19T13:04:19Z</dcterms:created>
  <dcterms:modified xsi:type="dcterms:W3CDTF">2019-09-29T08:24:51Z</dcterms:modified>
</cp:coreProperties>
</file>